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17" r:id="rId2"/>
    <p:sldId id="357" r:id="rId3"/>
    <p:sldId id="358" r:id="rId4"/>
    <p:sldId id="344" r:id="rId5"/>
    <p:sldId id="343" r:id="rId6"/>
    <p:sldId id="346" r:id="rId7"/>
    <p:sldId id="345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9" r:id="rId17"/>
    <p:sldId id="360" r:id="rId18"/>
    <p:sldId id="361" r:id="rId19"/>
    <p:sldId id="363" r:id="rId20"/>
    <p:sldId id="362" r:id="rId21"/>
    <p:sldId id="365" r:id="rId22"/>
    <p:sldId id="366" r:id="rId23"/>
    <p:sldId id="368" r:id="rId24"/>
    <p:sldId id="369" r:id="rId25"/>
    <p:sldId id="370" r:id="rId26"/>
    <p:sldId id="371" r:id="rId27"/>
    <p:sldId id="37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530">
          <p15:clr>
            <a:srgbClr val="A4A3A4"/>
          </p15:clr>
        </p15:guide>
        <p15:guide id="2" pos="3381">
          <p15:clr>
            <a:srgbClr val="A4A3A4"/>
          </p15:clr>
        </p15:guide>
        <p15:guide id="3" pos="5257">
          <p15:clr>
            <a:srgbClr val="A4A3A4"/>
          </p15:clr>
        </p15:guide>
        <p15:guide id="4" pos="7055">
          <p15:clr>
            <a:srgbClr val="A4A3A4"/>
          </p15:clr>
        </p15:guide>
        <p15:guide id="5" orient="horz" pos="2760">
          <p15:clr>
            <a:srgbClr val="A4A3A4"/>
          </p15:clr>
        </p15:guide>
        <p15:guide id="6" orient="horz" pos="21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AAC2AC"/>
    <a:srgbClr val="02528A"/>
    <a:srgbClr val="6BD2E0"/>
    <a:srgbClr val="FAD9E0"/>
    <a:srgbClr val="EED5DB"/>
    <a:srgbClr val="BCDFE5"/>
    <a:srgbClr val="BFE5DD"/>
    <a:srgbClr val="1FBFB2"/>
    <a:srgbClr val="BFE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9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24" y="102"/>
      </p:cViewPr>
      <p:guideLst>
        <p:guide pos="1530"/>
        <p:guide pos="3381"/>
        <p:guide pos="5257"/>
        <p:guide pos="7055"/>
        <p:guide orient="horz" pos="2760"/>
        <p:guide orient="horz" pos="21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19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10BC0-884A-49CE-B67A-CF6DB0908437}" type="datetimeFigureOut">
              <a:rPr lang="zh-CN" altLang="en-US" smtClean="0"/>
              <a:t>2020/1/2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7CBAD-CDB2-419A-87FD-CC534053A8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9B634-8C04-4E9F-9712-845F4898F3AB}" type="datetimeFigureOut">
              <a:rPr lang="zh-CN" altLang="en-US" smtClean="0"/>
              <a:t>2020/1/2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D97D9-CC8F-4533-AFFE-50E5E5F734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t>2020/1/2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t>2020/1/2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t>2020/1/2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t>2020/1/2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t>2020/1/2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t>2020/1/2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t>2020/1/2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t>2020/1/2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3" Type="http://schemas.openxmlformats.org/officeDocument/2006/relationships/tags" Target="../tags/tag2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0" Type="http://schemas.openxmlformats.org/officeDocument/2006/relationships/tags" Target="../tags/tag19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image" Target="../media/image1.png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2540"/>
            <a:ext cx="4102735" cy="685546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02735" y="0"/>
            <a:ext cx="24079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菱形 1"/>
          <p:cNvSpPr/>
          <p:nvPr>
            <p:custDataLst>
              <p:tags r:id="rId2"/>
            </p:custDataLst>
          </p:nvPr>
        </p:nvSpPr>
        <p:spPr>
          <a:xfrm>
            <a:off x="1912573" y="1287254"/>
            <a:ext cx="3406471" cy="3406471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PA_菱形 23"/>
          <p:cNvSpPr/>
          <p:nvPr>
            <p:custDataLst>
              <p:tags r:id="rId3"/>
            </p:custDataLst>
          </p:nvPr>
        </p:nvSpPr>
        <p:spPr>
          <a:xfrm>
            <a:off x="2161840" y="1599578"/>
            <a:ext cx="602250" cy="602250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PA_菱形 23"/>
          <p:cNvSpPr/>
          <p:nvPr>
            <p:custDataLst>
              <p:tags r:id="rId4"/>
            </p:custDataLst>
          </p:nvPr>
        </p:nvSpPr>
        <p:spPr>
          <a:xfrm>
            <a:off x="2763757" y="856158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 rot="16200000" flipH="1">
            <a:off x="4789946" y="2710786"/>
            <a:ext cx="1442024" cy="719424"/>
            <a:chOff x="2467503" y="4400363"/>
            <a:chExt cx="1442024" cy="719424"/>
          </a:xfrm>
        </p:grpSpPr>
        <p:cxnSp>
          <p:nvCxnSpPr>
            <p:cNvPr id="31" name="PA_直接连接符 30"/>
            <p:cNvCxnSpPr/>
            <p:nvPr>
              <p:custDataLst>
                <p:tags r:id="rId19"/>
              </p:custDataLst>
            </p:nvPr>
          </p:nvCxnSpPr>
          <p:spPr>
            <a:xfrm flipH="1">
              <a:off x="3190897" y="4401156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A_直接连接符 30"/>
            <p:cNvCxnSpPr/>
            <p:nvPr>
              <p:custDataLst>
                <p:tags r:id="rId20"/>
              </p:custDataLst>
            </p:nvPr>
          </p:nvCxnSpPr>
          <p:spPr>
            <a:xfrm rot="5400000" flipH="1">
              <a:off x="2467504" y="4400362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PA_菱形 23"/>
          <p:cNvSpPr/>
          <p:nvPr>
            <p:custDataLst>
              <p:tags r:id="rId5"/>
            </p:custDataLst>
          </p:nvPr>
        </p:nvSpPr>
        <p:spPr>
          <a:xfrm>
            <a:off x="2139442" y="563860"/>
            <a:ext cx="288637" cy="28863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PA_组合 58"/>
          <p:cNvGrpSpPr/>
          <p:nvPr>
            <p:custDataLst>
              <p:tags r:id="rId6"/>
            </p:custDataLst>
          </p:nvPr>
        </p:nvGrpSpPr>
        <p:grpSpPr>
          <a:xfrm>
            <a:off x="5182600" y="5711062"/>
            <a:ext cx="369806" cy="856603"/>
            <a:chOff x="6697441" y="5773974"/>
            <a:chExt cx="439960" cy="1019104"/>
          </a:xfrm>
        </p:grpSpPr>
        <p:grpSp>
          <p:nvGrpSpPr>
            <p:cNvPr id="50" name="PA_组合 49"/>
            <p:cNvGrpSpPr/>
            <p:nvPr>
              <p:custDataLst>
                <p:tags r:id="rId10"/>
              </p:custDataLst>
            </p:nvPr>
          </p:nvGrpSpPr>
          <p:grpSpPr>
            <a:xfrm>
              <a:off x="6698167" y="6159623"/>
              <a:ext cx="439234" cy="219131"/>
              <a:chOff x="2467501" y="4444780"/>
              <a:chExt cx="1442026" cy="719417"/>
            </a:xfrm>
          </p:grpSpPr>
          <p:cxnSp>
            <p:nvCxnSpPr>
              <p:cNvPr id="51" name="PA_直接连接符 30"/>
              <p:cNvCxnSpPr/>
              <p:nvPr>
                <p:custDataLst>
                  <p:tags r:id="rId17"/>
                </p:custDataLst>
              </p:nvPr>
            </p:nvCxnSpPr>
            <p:spPr>
              <a:xfrm flipH="1">
                <a:off x="3190895" y="4445567"/>
                <a:ext cx="718632" cy="71863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A_直接连接符 30"/>
              <p:cNvCxnSpPr/>
              <p:nvPr>
                <p:custDataLst>
                  <p:tags r:id="rId18"/>
                </p:custDataLst>
              </p:nvPr>
            </p:nvCxnSpPr>
            <p:spPr>
              <a:xfrm rot="5400000" flipH="1">
                <a:off x="2467503" y="4444778"/>
                <a:ext cx="718630" cy="718633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PA_组合 49"/>
            <p:cNvGrpSpPr/>
            <p:nvPr>
              <p:custDataLst>
                <p:tags r:id="rId11"/>
              </p:custDataLst>
            </p:nvPr>
          </p:nvGrpSpPr>
          <p:grpSpPr>
            <a:xfrm>
              <a:off x="6698167" y="5773974"/>
              <a:ext cx="439233" cy="219133"/>
              <a:chOff x="2467503" y="4400363"/>
              <a:chExt cx="1442024" cy="719424"/>
            </a:xfrm>
          </p:grpSpPr>
          <p:cxnSp>
            <p:nvCxnSpPr>
              <p:cNvPr id="54" name="PA_直接连接符 30"/>
              <p:cNvCxnSpPr/>
              <p:nvPr>
                <p:custDataLst>
                  <p:tags r:id="rId15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A_直接连接符 30"/>
              <p:cNvCxnSpPr/>
              <p:nvPr>
                <p:custDataLst>
                  <p:tags r:id="rId16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PA_组合 49"/>
            <p:cNvGrpSpPr/>
            <p:nvPr>
              <p:custDataLst>
                <p:tags r:id="rId12"/>
              </p:custDataLst>
            </p:nvPr>
          </p:nvGrpSpPr>
          <p:grpSpPr>
            <a:xfrm>
              <a:off x="6697441" y="6573945"/>
              <a:ext cx="439233" cy="219133"/>
              <a:chOff x="2467503" y="4400363"/>
              <a:chExt cx="1442024" cy="719424"/>
            </a:xfrm>
          </p:grpSpPr>
          <p:cxnSp>
            <p:nvCxnSpPr>
              <p:cNvPr id="57" name="PA_直接连接符 30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A_直接连接符 30"/>
              <p:cNvCxnSpPr/>
              <p:nvPr>
                <p:custDataLst>
                  <p:tags r:id="rId14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文本框 5"/>
          <p:cNvSpPr txBox="1"/>
          <p:nvPr/>
        </p:nvSpPr>
        <p:spPr>
          <a:xfrm>
            <a:off x="6853555" y="2505075"/>
            <a:ext cx="52641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</a:rPr>
              <a:t>山东财经大学校园统一支付平台使用介绍</a:t>
            </a:r>
          </a:p>
        </p:txBody>
      </p:sp>
      <p:sp>
        <p:nvSpPr>
          <p:cNvPr id="8" name="PA_菱形 23"/>
          <p:cNvSpPr/>
          <p:nvPr>
            <p:custDataLst>
              <p:tags r:id="rId7"/>
            </p:custDataLst>
          </p:nvPr>
        </p:nvSpPr>
        <p:spPr>
          <a:xfrm flipH="1">
            <a:off x="8424210" y="1632598"/>
            <a:ext cx="602250" cy="602250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菱形 23"/>
          <p:cNvSpPr/>
          <p:nvPr>
            <p:custDataLst>
              <p:tags r:id="rId8"/>
            </p:custDataLst>
          </p:nvPr>
        </p:nvSpPr>
        <p:spPr>
          <a:xfrm flipH="1">
            <a:off x="9515077" y="852983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菱形 23"/>
          <p:cNvSpPr/>
          <p:nvPr>
            <p:custDataLst>
              <p:tags r:id="rId9"/>
            </p:custDataLst>
          </p:nvPr>
        </p:nvSpPr>
        <p:spPr>
          <a:xfrm flipH="1">
            <a:off x="11590147" y="1310620"/>
            <a:ext cx="288637" cy="288637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/Users/ADMINI~1/AppData/Local/Temp/kaimatting_20191127142734/output_20191127142759..pngoutput_20191127142759.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29840" y="1911985"/>
            <a:ext cx="2172335" cy="215709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24" grpId="0" bldLvl="0" animBg="1"/>
      <p:bldP spid="25" grpId="0" bldLvl="0" animBg="1"/>
      <p:bldP spid="60" grpId="0" bldLvl="0" animBg="1"/>
      <p:bldP spid="6" grpId="0"/>
      <p:bldP spid="8" grpId="0" bldLvl="0" animBg="1"/>
      <p:bldP spid="9" grpId="0" bldLvl="0" animBg="1"/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63905" y="847725"/>
            <a:ext cx="1113536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第七步：点击“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学宿费缴费</a:t>
            </a:r>
            <a:r>
              <a:rPr lang="zh-CN" altLang="en-US" sz="2400" b="1">
                <a:sym typeface="+mn-ea"/>
              </a:rPr>
              <a:t>”缴纳学费；点击“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代收费缴费</a:t>
            </a:r>
            <a:r>
              <a:rPr lang="zh-CN" altLang="en-US" sz="2400" b="1">
                <a:sym typeface="+mn-ea"/>
              </a:rPr>
              <a:t>”缴纳教材费；学费和教材费需分两次缴纳。</a:t>
            </a:r>
          </a:p>
        </p:txBody>
      </p:sp>
      <p:pic>
        <p:nvPicPr>
          <p:cNvPr id="3" name="图片 2" descr="当前缴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1803400"/>
            <a:ext cx="8866505" cy="5045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63905" y="847725"/>
            <a:ext cx="1113536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第八步：点击“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学宿费缴费</a:t>
            </a:r>
            <a:r>
              <a:rPr lang="zh-CN" altLang="en-US" sz="2400" b="1">
                <a:sym typeface="+mn-ea"/>
              </a:rPr>
              <a:t>”按钮，选择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缴费年度，确认无误后，点击下一步三次。</a:t>
            </a:r>
          </a:p>
        </p:txBody>
      </p:sp>
      <p:pic>
        <p:nvPicPr>
          <p:cNvPr id="5" name="图片 4" descr="学费缴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" y="1384935"/>
            <a:ext cx="9439275" cy="526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63905" y="847725"/>
            <a:ext cx="1113536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第九步：选择“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聚合扫码支付</a:t>
            </a:r>
            <a:r>
              <a:rPr lang="zh-CN" altLang="en-US" sz="2400" b="1">
                <a:sym typeface="+mn-ea"/>
              </a:rPr>
              <a:t>”按钮，选择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确定缴费</a:t>
            </a:r>
          </a:p>
        </p:txBody>
      </p:sp>
      <p:pic>
        <p:nvPicPr>
          <p:cNvPr id="3" name="图片 2" descr="聚合支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1407160"/>
            <a:ext cx="9582150" cy="5044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2065" y="828040"/>
            <a:ext cx="1192466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第十步：用微信或支付宝扫描二维码缴费即可。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代收费缴费流程与学宿费缴费流程相同。</a:t>
            </a:r>
          </a:p>
        </p:txBody>
      </p:sp>
      <p:pic>
        <p:nvPicPr>
          <p:cNvPr id="2" name="图片 1" descr="扫码缴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" y="1426845"/>
            <a:ext cx="9563100" cy="537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528320" y="828040"/>
            <a:ext cx="1140841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第十一步：选择导航栏“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交易查询</a:t>
            </a:r>
            <a:r>
              <a:rPr lang="zh-CN" altLang="en-US" sz="2400" b="1">
                <a:sym typeface="+mn-ea"/>
              </a:rPr>
              <a:t>”按钮，点击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已交费信息，点击票据查询</a:t>
            </a:r>
          </a:p>
        </p:txBody>
      </p:sp>
      <p:pic>
        <p:nvPicPr>
          <p:cNvPr id="3" name="图片 2" descr="交易查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" y="1426210"/>
            <a:ext cx="9429750" cy="5137150"/>
          </a:xfrm>
          <a:prstGeom prst="rect">
            <a:avLst/>
          </a:prstGeom>
        </p:spPr>
      </p:pic>
      <p:sp>
        <p:nvSpPr>
          <p:cNvPr id="4" name="上箭头 3"/>
          <p:cNvSpPr/>
          <p:nvPr/>
        </p:nvSpPr>
        <p:spPr>
          <a:xfrm rot="18000000">
            <a:off x="9726295" y="3495040"/>
            <a:ext cx="428625" cy="1377315"/>
          </a:xfrm>
          <a:prstGeom prst="upArrow">
            <a:avLst>
              <a:gd name="adj1" fmla="val 50000"/>
              <a:gd name="adj2" fmla="val 14696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 descr="电子票据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" y="1677670"/>
            <a:ext cx="9105900" cy="50736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8320" y="828040"/>
            <a:ext cx="1140841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第十二步：可自行打印或保存电子票据。也可在邮箱内查询电子票据。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984443" y="385654"/>
            <a:ext cx="2299313" cy="2299313"/>
            <a:chOff x="4946343" y="1803114"/>
            <a:chExt cx="2299313" cy="2299313"/>
          </a:xfrm>
        </p:grpSpPr>
        <p:sp>
          <p:nvSpPr>
            <p:cNvPr id="5" name="PA_菱形 4"/>
            <p:cNvSpPr/>
            <p:nvPr>
              <p:custDataLst>
                <p:tags r:id="rId1"/>
              </p:custDataLst>
            </p:nvPr>
          </p:nvSpPr>
          <p:spPr>
            <a:xfrm>
              <a:off x="4946343" y="1803114"/>
              <a:ext cx="2299313" cy="2299313"/>
            </a:xfrm>
            <a:prstGeom prst="diamond">
              <a:avLst/>
            </a:prstGeom>
            <a:solidFill>
              <a:srgbClr val="F3D3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424764" y="2253299"/>
              <a:ext cx="13424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latin typeface="+mn-ea"/>
                </a:rPr>
                <a:t>02</a:t>
              </a:r>
              <a:endParaRPr lang="zh-CN" altLang="en-US" sz="8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" name="PA_菱形 4"/>
            <p:cNvSpPr/>
            <p:nvPr>
              <p:custDataLst>
                <p:tags r:id="rId2"/>
              </p:custDataLst>
            </p:nvPr>
          </p:nvSpPr>
          <p:spPr>
            <a:xfrm>
              <a:off x="5939726" y="3710238"/>
              <a:ext cx="312548" cy="31254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矩形 3"/>
          <p:cNvSpPr/>
          <p:nvPr/>
        </p:nvSpPr>
        <p:spPr>
          <a:xfrm>
            <a:off x="-8255" y="2600325"/>
            <a:ext cx="12185650" cy="23850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093913" y="3306189"/>
            <a:ext cx="704659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+mn-ea"/>
              </a:rPr>
              <a:t>学生手机端使用简介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14985" y="5348605"/>
            <a:ext cx="11238865" cy="523240"/>
            <a:chOff x="862" y="8440"/>
            <a:chExt cx="17699" cy="824"/>
          </a:xfrm>
        </p:grpSpPr>
        <p:sp>
          <p:nvSpPr>
            <p:cNvPr id="2" name="矩形 1"/>
            <p:cNvSpPr/>
            <p:nvPr/>
          </p:nvSpPr>
          <p:spPr>
            <a:xfrm>
              <a:off x="862" y="8440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250" y="8440"/>
              <a:ext cx="364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个人信息维护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12299" y="8440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sp>
          <p:nvSpPr>
            <p:cNvPr id="67" name="矩形 66"/>
            <p:cNvSpPr/>
            <p:nvPr/>
          </p:nvSpPr>
          <p:spPr>
            <a:xfrm>
              <a:off x="16033" y="8440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8773" y="8442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7" name="直接箭头连接符 6"/>
            <p:cNvCxnSpPr>
              <a:stCxn id="2" idx="3"/>
              <a:endCxn id="62" idx="1"/>
            </p:cNvCxnSpPr>
            <p:nvPr/>
          </p:nvCxnSpPr>
          <p:spPr>
            <a:xfrm>
              <a:off x="3390" y="8851"/>
              <a:ext cx="860" cy="0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>
              <a:off x="7898" y="8853"/>
              <a:ext cx="860" cy="0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>
              <a:endCxn id="65" idx="1"/>
            </p:cNvCxnSpPr>
            <p:nvPr/>
          </p:nvCxnSpPr>
          <p:spPr>
            <a:xfrm>
              <a:off x="11260" y="8851"/>
              <a:ext cx="1039" cy="0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>
              <a:endCxn id="67" idx="1"/>
            </p:cNvCxnSpPr>
            <p:nvPr/>
          </p:nvCxnSpPr>
          <p:spPr>
            <a:xfrm>
              <a:off x="14827" y="8851"/>
              <a:ext cx="1206" cy="0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14"/>
          <p:cNvSpPr>
            <a:spLocks noEditPoints="1"/>
          </p:cNvSpPr>
          <p:nvPr/>
        </p:nvSpPr>
        <p:spPr>
          <a:xfrm>
            <a:off x="5148580" y="2136775"/>
            <a:ext cx="22225" cy="435610"/>
          </a:xfrm>
          <a:custGeom>
            <a:avLst/>
            <a:gdLst>
              <a:gd name="txL" fmla="*/ 0 w 4"/>
              <a:gd name="txT" fmla="*/ 0 h 80"/>
              <a:gd name="txR" fmla="*/ 4 w 4"/>
              <a:gd name="txB" fmla="*/ 80 h 80"/>
            </a:gdLst>
            <a:ahLst/>
            <a:cxnLst>
              <a:cxn ang="0">
                <a:pos x="0" y="463550"/>
              </a:cxn>
              <a:cxn ang="0">
                <a:pos x="0" y="463550"/>
              </a:cxn>
              <a:cxn ang="0">
                <a:pos x="0" y="463550"/>
              </a:cxn>
              <a:cxn ang="0">
                <a:pos x="0" y="463550"/>
              </a:cxn>
              <a:cxn ang="0">
                <a:pos x="0" y="0"/>
              </a:cxn>
              <a:cxn ang="0">
                <a:pos x="0" y="0"/>
              </a:cxn>
              <a:cxn ang="0">
                <a:pos x="23813" y="0"/>
              </a:cxn>
              <a:cxn ang="0">
                <a:pos x="0" y="0"/>
              </a:cxn>
            </a:cxnLst>
            <a:rect l="txL" t="txT" r="txR" b="txB"/>
            <a:pathLst>
              <a:path w="4" h="80">
                <a:moveTo>
                  <a:pt x="0" y="80"/>
                </a:move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0" y="80"/>
                  <a:pt x="0" y="8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3" y="0"/>
                  <a:pt x="4" y="0"/>
                </a:cubicBezTo>
                <a:cubicBezTo>
                  <a:pt x="3" y="0"/>
                  <a:pt x="1" y="0"/>
                  <a:pt x="0" y="0"/>
                </a:cubicBezTo>
              </a:path>
            </a:pathLst>
          </a:custGeom>
          <a:solidFill>
            <a:srgbClr val="EB4B89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1816"/>
          <p:cNvSpPr/>
          <p:nvPr/>
        </p:nvSpPr>
        <p:spPr>
          <a:xfrm>
            <a:off x="5154295" y="2272665"/>
            <a:ext cx="16510" cy="10160"/>
          </a:xfrm>
          <a:custGeom>
            <a:avLst/>
            <a:gdLst>
              <a:gd name="txL" fmla="*/ 0 w 11"/>
              <a:gd name="txT" fmla="*/ 0 h 7"/>
              <a:gd name="txR" fmla="*/ 11 w 11"/>
              <a:gd name="txB" fmla="*/ 7 h 7"/>
            </a:gdLst>
            <a:ahLst/>
            <a:cxnLst>
              <a:cxn ang="0">
                <a:pos x="0" y="11113"/>
              </a:cxn>
              <a:cxn ang="0">
                <a:pos x="0" y="6350"/>
              </a:cxn>
              <a:cxn ang="0">
                <a:pos x="17463" y="0"/>
              </a:cxn>
              <a:cxn ang="0">
                <a:pos x="17463" y="0"/>
              </a:cxn>
              <a:cxn ang="0">
                <a:pos x="17463" y="0"/>
              </a:cxn>
              <a:cxn ang="0">
                <a:pos x="0" y="11113"/>
              </a:cxn>
              <a:cxn ang="0">
                <a:pos x="0" y="11113"/>
              </a:cxn>
            </a:cxnLst>
            <a:rect l="txL" t="txT" r="txR" b="txB"/>
            <a:pathLst>
              <a:path w="11" h="7">
                <a:moveTo>
                  <a:pt x="0" y="7"/>
                </a:moveTo>
                <a:lnTo>
                  <a:pt x="0" y="4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lnTo>
                  <a:pt x="0" y="7"/>
                </a:lnTo>
                <a:lnTo>
                  <a:pt x="0" y="7"/>
                </a:ln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1820"/>
          <p:cNvSpPr>
            <a:spLocks noEditPoints="1"/>
          </p:cNvSpPr>
          <p:nvPr/>
        </p:nvSpPr>
        <p:spPr>
          <a:xfrm>
            <a:off x="4083685" y="3049905"/>
            <a:ext cx="213360" cy="217805"/>
          </a:xfrm>
          <a:custGeom>
            <a:avLst/>
            <a:gdLst>
              <a:gd name="txL" fmla="*/ 0 w 39"/>
              <a:gd name="txT" fmla="*/ 0 h 40"/>
              <a:gd name="txR" fmla="*/ 39 w 39"/>
              <a:gd name="txB" fmla="*/ 40 h 40"/>
            </a:gdLst>
            <a:ahLst/>
            <a:cxnLst>
              <a:cxn ang="0">
                <a:pos x="139700" y="46355"/>
              </a:cxn>
              <a:cxn ang="0">
                <a:pos x="227013" y="231775"/>
              </a:cxn>
              <a:cxn ang="0">
                <a:pos x="197909" y="115888"/>
              </a:cxn>
              <a:cxn ang="0">
                <a:pos x="139700" y="46355"/>
              </a:cxn>
              <a:cxn ang="0">
                <a:pos x="0" y="0"/>
              </a:cxn>
              <a:cxn ang="0">
                <a:pos x="0" y="0"/>
              </a:cxn>
              <a:cxn ang="0">
                <a:pos x="11642" y="0"/>
              </a:cxn>
              <a:cxn ang="0">
                <a:pos x="0" y="0"/>
              </a:cxn>
            </a:cxnLst>
            <a:rect l="txL" t="txT" r="txR" b="txB"/>
            <a:pathLst>
              <a:path w="39" h="40">
                <a:moveTo>
                  <a:pt x="24" y="8"/>
                </a:moveTo>
                <a:cubicBezTo>
                  <a:pt x="34" y="16"/>
                  <a:pt x="39" y="28"/>
                  <a:pt x="39" y="40"/>
                </a:cubicBezTo>
                <a:cubicBezTo>
                  <a:pt x="39" y="33"/>
                  <a:pt x="38" y="26"/>
                  <a:pt x="34" y="20"/>
                </a:cubicBezTo>
                <a:cubicBezTo>
                  <a:pt x="31" y="15"/>
                  <a:pt x="28" y="11"/>
                  <a:pt x="24" y="8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2" y="0"/>
                  <a:pt x="2" y="0"/>
                </a:cubicBezTo>
                <a:cubicBezTo>
                  <a:pt x="2" y="0"/>
                  <a:pt x="1" y="0"/>
                  <a:pt x="0" y="0"/>
                </a:cubicBezTo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1830"/>
          <p:cNvSpPr>
            <a:spLocks noEditPoints="1"/>
          </p:cNvSpPr>
          <p:nvPr/>
        </p:nvSpPr>
        <p:spPr>
          <a:xfrm>
            <a:off x="7400290" y="2077720"/>
            <a:ext cx="191135" cy="332740"/>
          </a:xfrm>
          <a:custGeom>
            <a:avLst/>
            <a:gdLst>
              <a:gd name="txL" fmla="*/ 0 w 35"/>
              <a:gd name="txT" fmla="*/ 0 h 61"/>
              <a:gd name="txR" fmla="*/ 35 w 35"/>
              <a:gd name="txB" fmla="*/ 61 h 61"/>
            </a:gdLst>
            <a:ahLst/>
            <a:cxnLst>
              <a:cxn ang="0">
                <a:pos x="11611" y="354012"/>
              </a:cxn>
              <a:cxn ang="0">
                <a:pos x="0" y="354012"/>
              </a:cxn>
              <a:cxn ang="0">
                <a:pos x="0" y="354012"/>
              </a:cxn>
              <a:cxn ang="0">
                <a:pos x="11611" y="354012"/>
              </a:cxn>
              <a:cxn ang="0">
                <a:pos x="156754" y="5803"/>
              </a:cxn>
              <a:cxn ang="0">
                <a:pos x="174171" y="34821"/>
              </a:cxn>
              <a:cxn ang="0">
                <a:pos x="203200" y="139283"/>
              </a:cxn>
              <a:cxn ang="0">
                <a:pos x="174171" y="34821"/>
              </a:cxn>
              <a:cxn ang="0">
                <a:pos x="156754" y="5803"/>
              </a:cxn>
              <a:cxn ang="0">
                <a:pos x="156754" y="5803"/>
              </a:cxn>
              <a:cxn ang="0">
                <a:pos x="156754" y="5803"/>
              </a:cxn>
              <a:cxn ang="0">
                <a:pos x="156754" y="5803"/>
              </a:cxn>
              <a:cxn ang="0">
                <a:pos x="150949" y="0"/>
              </a:cxn>
              <a:cxn ang="0">
                <a:pos x="156754" y="5803"/>
              </a:cxn>
              <a:cxn ang="0">
                <a:pos x="150949" y="0"/>
              </a:cxn>
              <a:cxn ang="0">
                <a:pos x="150949" y="0"/>
              </a:cxn>
              <a:cxn ang="0">
                <a:pos x="150949" y="0"/>
              </a:cxn>
              <a:cxn ang="0">
                <a:pos x="150949" y="0"/>
              </a:cxn>
              <a:cxn ang="0">
                <a:pos x="150949" y="0"/>
              </a:cxn>
              <a:cxn ang="0">
                <a:pos x="150949" y="0"/>
              </a:cxn>
              <a:cxn ang="0">
                <a:pos x="150949" y="0"/>
              </a:cxn>
            </a:cxnLst>
            <a:rect l="txL" t="txT" r="txR" b="txB"/>
            <a:pathLst>
              <a:path w="35" h="61">
                <a:moveTo>
                  <a:pt x="2" y="61"/>
                </a:moveTo>
                <a:cubicBezTo>
                  <a:pt x="1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1" y="61"/>
                  <a:pt x="2" y="61"/>
                </a:cubicBezTo>
                <a:moveTo>
                  <a:pt x="27" y="1"/>
                </a:moveTo>
                <a:cubicBezTo>
                  <a:pt x="28" y="3"/>
                  <a:pt x="29" y="4"/>
                  <a:pt x="30" y="6"/>
                </a:cubicBezTo>
                <a:cubicBezTo>
                  <a:pt x="34" y="12"/>
                  <a:pt x="35" y="18"/>
                  <a:pt x="35" y="24"/>
                </a:cubicBezTo>
                <a:cubicBezTo>
                  <a:pt x="35" y="18"/>
                  <a:pt x="34" y="12"/>
                  <a:pt x="30" y="6"/>
                </a:cubicBezTo>
                <a:cubicBezTo>
                  <a:pt x="29" y="4"/>
                  <a:pt x="28" y="3"/>
                  <a:pt x="27" y="1"/>
                </a:cubicBezTo>
                <a:moveTo>
                  <a:pt x="27" y="1"/>
                </a:moveTo>
                <a:cubicBezTo>
                  <a:pt x="27" y="1"/>
                  <a:pt x="27" y="1"/>
                  <a:pt x="27" y="1"/>
                </a:cubicBezTo>
                <a:cubicBezTo>
                  <a:pt x="27" y="1"/>
                  <a:pt x="27" y="1"/>
                  <a:pt x="27" y="1"/>
                </a:cubicBezTo>
                <a:moveTo>
                  <a:pt x="26" y="0"/>
                </a:moveTo>
                <a:cubicBezTo>
                  <a:pt x="27" y="1"/>
                  <a:pt x="27" y="1"/>
                  <a:pt x="27" y="1"/>
                </a:cubicBezTo>
                <a:cubicBezTo>
                  <a:pt x="27" y="1"/>
                  <a:pt x="27" y="1"/>
                  <a:pt x="26" y="0"/>
                </a:cubicBezTo>
                <a:moveTo>
                  <a:pt x="26" y="0"/>
                </a:move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moveTo>
                  <a:pt x="26" y="0"/>
                </a:move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1835"/>
          <p:cNvSpPr>
            <a:spLocks noEditPoints="1"/>
          </p:cNvSpPr>
          <p:nvPr/>
        </p:nvSpPr>
        <p:spPr>
          <a:xfrm>
            <a:off x="5078095" y="4171950"/>
            <a:ext cx="191135" cy="227965"/>
          </a:xfrm>
          <a:custGeom>
            <a:avLst/>
            <a:gdLst>
              <a:gd name="txL" fmla="*/ 0 w 35"/>
              <a:gd name="txT" fmla="*/ 0 h 42"/>
              <a:gd name="txR" fmla="*/ 35 w 35"/>
              <a:gd name="txB" fmla="*/ 42 h 42"/>
            </a:gdLst>
            <a:ahLst/>
            <a:cxnLst>
              <a:cxn ang="0">
                <a:pos x="203200" y="52047"/>
              </a:cxn>
              <a:cxn ang="0">
                <a:pos x="174171" y="138793"/>
              </a:cxn>
              <a:cxn ang="0">
                <a:pos x="0" y="242887"/>
              </a:cxn>
              <a:cxn ang="0">
                <a:pos x="0" y="242887"/>
              </a:cxn>
              <a:cxn ang="0">
                <a:pos x="98697" y="213972"/>
              </a:cxn>
              <a:cxn ang="0">
                <a:pos x="203200" y="52047"/>
              </a:cxn>
              <a:cxn ang="0">
                <a:pos x="203200" y="46264"/>
              </a:cxn>
              <a:cxn ang="0">
                <a:pos x="203200" y="52047"/>
              </a:cxn>
              <a:cxn ang="0">
                <a:pos x="203200" y="46264"/>
              </a:cxn>
              <a:cxn ang="0">
                <a:pos x="203200" y="40481"/>
              </a:cxn>
              <a:cxn ang="0">
                <a:pos x="203200" y="46264"/>
              </a:cxn>
              <a:cxn ang="0">
                <a:pos x="203200" y="40481"/>
              </a:cxn>
              <a:cxn ang="0">
                <a:pos x="203200" y="40481"/>
              </a:cxn>
              <a:cxn ang="0">
                <a:pos x="203200" y="40481"/>
              </a:cxn>
              <a:cxn ang="0">
                <a:pos x="203200" y="40481"/>
              </a:cxn>
              <a:cxn ang="0">
                <a:pos x="203200" y="34698"/>
              </a:cxn>
              <a:cxn ang="0">
                <a:pos x="203200" y="34698"/>
              </a:cxn>
              <a:cxn ang="0">
                <a:pos x="203200" y="34698"/>
              </a:cxn>
              <a:cxn ang="0">
                <a:pos x="203200" y="28915"/>
              </a:cxn>
              <a:cxn ang="0">
                <a:pos x="203200" y="28915"/>
              </a:cxn>
              <a:cxn ang="0">
                <a:pos x="203200" y="28915"/>
              </a:cxn>
              <a:cxn ang="0">
                <a:pos x="203200" y="23132"/>
              </a:cxn>
              <a:cxn ang="0">
                <a:pos x="203200" y="23132"/>
              </a:cxn>
              <a:cxn ang="0">
                <a:pos x="203200" y="23132"/>
              </a:cxn>
              <a:cxn ang="0">
                <a:pos x="203200" y="17349"/>
              </a:cxn>
              <a:cxn ang="0">
                <a:pos x="203200" y="23132"/>
              </a:cxn>
              <a:cxn ang="0">
                <a:pos x="203200" y="17349"/>
              </a:cxn>
              <a:cxn ang="0">
                <a:pos x="203200" y="11566"/>
              </a:cxn>
              <a:cxn ang="0">
                <a:pos x="203200" y="17349"/>
              </a:cxn>
              <a:cxn ang="0">
                <a:pos x="203200" y="11566"/>
              </a:cxn>
              <a:cxn ang="0">
                <a:pos x="203200" y="5783"/>
              </a:cxn>
              <a:cxn ang="0">
                <a:pos x="203200" y="11566"/>
              </a:cxn>
              <a:cxn ang="0">
                <a:pos x="203200" y="5783"/>
              </a:cxn>
              <a:cxn ang="0">
                <a:pos x="203200" y="5783"/>
              </a:cxn>
              <a:cxn ang="0">
                <a:pos x="203200" y="5783"/>
              </a:cxn>
              <a:cxn ang="0">
                <a:pos x="203200" y="5783"/>
              </a:cxn>
              <a:cxn ang="0">
                <a:pos x="203200" y="0"/>
              </a:cxn>
              <a:cxn ang="0">
                <a:pos x="203200" y="0"/>
              </a:cxn>
              <a:cxn ang="0">
                <a:pos x="203200" y="0"/>
              </a:cxn>
            </a:cxnLst>
            <a:rect l="txL" t="txT" r="txR" b="txB"/>
            <a:pathLst>
              <a:path w="35" h="42">
                <a:moveTo>
                  <a:pt x="35" y="9"/>
                </a:moveTo>
                <a:cubicBezTo>
                  <a:pt x="34" y="14"/>
                  <a:pt x="33" y="19"/>
                  <a:pt x="30" y="24"/>
                </a:cubicBezTo>
                <a:cubicBezTo>
                  <a:pt x="24" y="35"/>
                  <a:pt x="12" y="41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5" y="42"/>
                  <a:pt x="11" y="40"/>
                  <a:pt x="17" y="37"/>
                </a:cubicBezTo>
                <a:cubicBezTo>
                  <a:pt x="27" y="31"/>
                  <a:pt x="34" y="20"/>
                  <a:pt x="35" y="9"/>
                </a:cubicBezTo>
                <a:moveTo>
                  <a:pt x="35" y="8"/>
                </a:moveTo>
                <a:cubicBezTo>
                  <a:pt x="35" y="8"/>
                  <a:pt x="35" y="9"/>
                  <a:pt x="35" y="9"/>
                </a:cubicBezTo>
                <a:cubicBezTo>
                  <a:pt x="35" y="9"/>
                  <a:pt x="35" y="8"/>
                  <a:pt x="35" y="8"/>
                </a:cubicBezTo>
                <a:moveTo>
                  <a:pt x="35" y="7"/>
                </a:moveTo>
                <a:cubicBezTo>
                  <a:pt x="35" y="8"/>
                  <a:pt x="35" y="8"/>
                  <a:pt x="35" y="8"/>
                </a:cubicBezTo>
                <a:cubicBezTo>
                  <a:pt x="35" y="8"/>
                  <a:pt x="35" y="8"/>
                  <a:pt x="35" y="7"/>
                </a:cubicBezTo>
                <a:moveTo>
                  <a:pt x="35" y="7"/>
                </a:moveTo>
                <a:cubicBezTo>
                  <a:pt x="35" y="7"/>
                  <a:pt x="35" y="7"/>
                  <a:pt x="35" y="7"/>
                </a:cubicBezTo>
                <a:cubicBezTo>
                  <a:pt x="35" y="7"/>
                  <a:pt x="35" y="7"/>
                  <a:pt x="35" y="7"/>
                </a:cubicBezTo>
                <a:moveTo>
                  <a:pt x="35" y="6"/>
                </a:move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moveTo>
                  <a:pt x="35" y="5"/>
                </a:moveTo>
                <a:cubicBezTo>
                  <a:pt x="35" y="5"/>
                  <a:pt x="35" y="5"/>
                  <a:pt x="35" y="5"/>
                </a:cubicBezTo>
                <a:cubicBezTo>
                  <a:pt x="35" y="5"/>
                  <a:pt x="35" y="5"/>
                  <a:pt x="35" y="5"/>
                </a:cubicBezTo>
                <a:moveTo>
                  <a:pt x="35" y="4"/>
                </a:move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moveTo>
                  <a:pt x="35" y="3"/>
                </a:moveTo>
                <a:cubicBezTo>
                  <a:pt x="35" y="3"/>
                  <a:pt x="35" y="3"/>
                  <a:pt x="35" y="4"/>
                </a:cubicBezTo>
                <a:cubicBezTo>
                  <a:pt x="35" y="3"/>
                  <a:pt x="35" y="3"/>
                  <a:pt x="35" y="3"/>
                </a:cubicBezTo>
                <a:moveTo>
                  <a:pt x="35" y="2"/>
                </a:moveTo>
                <a:cubicBezTo>
                  <a:pt x="35" y="2"/>
                  <a:pt x="35" y="3"/>
                  <a:pt x="35" y="3"/>
                </a:cubicBezTo>
                <a:cubicBezTo>
                  <a:pt x="35" y="3"/>
                  <a:pt x="35" y="2"/>
                  <a:pt x="35" y="2"/>
                </a:cubicBezTo>
                <a:moveTo>
                  <a:pt x="35" y="1"/>
                </a:move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1"/>
                </a:cubicBezTo>
                <a:moveTo>
                  <a:pt x="35" y="1"/>
                </a:move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moveTo>
                  <a:pt x="35" y="0"/>
                </a:moveTo>
                <a:cubicBezTo>
                  <a:pt x="35" y="0"/>
                  <a:pt x="35" y="0"/>
                  <a:pt x="35" y="0"/>
                </a:cubicBezTo>
                <a:cubicBezTo>
                  <a:pt x="35" y="0"/>
                  <a:pt x="35" y="0"/>
                  <a:pt x="35" y="0"/>
                </a:cubicBezTo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1840"/>
          <p:cNvSpPr/>
          <p:nvPr/>
        </p:nvSpPr>
        <p:spPr>
          <a:xfrm>
            <a:off x="8406130" y="3965575"/>
            <a:ext cx="97155" cy="28575"/>
          </a:xfrm>
          <a:custGeom>
            <a:avLst/>
            <a:gdLst>
              <a:gd name="txL" fmla="*/ 0 w 18"/>
              <a:gd name="txT" fmla="*/ 0 h 5"/>
              <a:gd name="txR" fmla="*/ 18 w 18"/>
              <a:gd name="txB" fmla="*/ 5 h 5"/>
            </a:gdLst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03188" y="30163"/>
              </a:cxn>
              <a:cxn ang="0">
                <a:pos x="0" y="0"/>
              </a:cxn>
            </a:cxnLst>
            <a:rect l="txL" t="txT" r="txR" b="txB"/>
            <a:pathLst>
              <a:path w="18" h="5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7" y="0"/>
                  <a:pt x="13" y="2"/>
                  <a:pt x="18" y="5"/>
                </a:cubicBezTo>
                <a:cubicBezTo>
                  <a:pt x="13" y="2"/>
                  <a:pt x="7" y="0"/>
                  <a:pt x="0" y="0"/>
                </a:cubicBezTo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1842"/>
          <p:cNvSpPr/>
          <p:nvPr/>
        </p:nvSpPr>
        <p:spPr>
          <a:xfrm>
            <a:off x="8406130" y="4064000"/>
            <a:ext cx="141605" cy="191135"/>
          </a:xfrm>
          <a:custGeom>
            <a:avLst/>
            <a:gdLst>
              <a:gd name="txL" fmla="*/ 0 w 26"/>
              <a:gd name="txT" fmla="*/ 0 h 35"/>
              <a:gd name="txR" fmla="*/ 26 w 26"/>
              <a:gd name="txB" fmla="*/ 35 h 35"/>
            </a:gdLst>
            <a:ahLst/>
            <a:cxnLst>
              <a:cxn ang="0">
                <a:pos x="40603" y="81280"/>
              </a:cxn>
              <a:cxn ang="0">
                <a:pos x="34803" y="23223"/>
              </a:cxn>
              <a:cxn ang="0">
                <a:pos x="98608" y="40640"/>
              </a:cxn>
              <a:cxn ang="0">
                <a:pos x="87007" y="116114"/>
              </a:cxn>
              <a:cxn ang="0">
                <a:pos x="116009" y="185783"/>
              </a:cxn>
              <a:cxn ang="0">
                <a:pos x="69606" y="127726"/>
              </a:cxn>
              <a:cxn ang="0">
                <a:pos x="40603" y="81280"/>
              </a:cxn>
            </a:cxnLst>
            <a:rect l="txL" t="txT" r="txR" b="txB"/>
            <a:pathLst>
              <a:path w="26" h="35">
                <a:moveTo>
                  <a:pt x="7" y="14"/>
                </a:moveTo>
                <a:cubicBezTo>
                  <a:pt x="7" y="14"/>
                  <a:pt x="0" y="9"/>
                  <a:pt x="6" y="4"/>
                </a:cubicBezTo>
                <a:cubicBezTo>
                  <a:pt x="12" y="0"/>
                  <a:pt x="21" y="1"/>
                  <a:pt x="17" y="7"/>
                </a:cubicBezTo>
                <a:cubicBezTo>
                  <a:pt x="13" y="13"/>
                  <a:pt x="12" y="17"/>
                  <a:pt x="15" y="20"/>
                </a:cubicBezTo>
                <a:cubicBezTo>
                  <a:pt x="19" y="23"/>
                  <a:pt x="26" y="29"/>
                  <a:pt x="20" y="32"/>
                </a:cubicBezTo>
                <a:cubicBezTo>
                  <a:pt x="13" y="35"/>
                  <a:pt x="13" y="25"/>
                  <a:pt x="12" y="22"/>
                </a:cubicBezTo>
                <a:cubicBezTo>
                  <a:pt x="10" y="18"/>
                  <a:pt x="9" y="16"/>
                  <a:pt x="7" y="14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1843"/>
          <p:cNvSpPr/>
          <p:nvPr/>
        </p:nvSpPr>
        <p:spPr>
          <a:xfrm>
            <a:off x="8406130" y="4027170"/>
            <a:ext cx="49530" cy="43180"/>
          </a:xfrm>
          <a:custGeom>
            <a:avLst/>
            <a:gdLst>
              <a:gd name="txL" fmla="*/ 0 w 9"/>
              <a:gd name="txT" fmla="*/ 0 h 8"/>
              <a:gd name="txR" fmla="*/ 9 w 9"/>
              <a:gd name="txB" fmla="*/ 8 h 8"/>
            </a:gdLst>
            <a:ahLst/>
            <a:cxnLst>
              <a:cxn ang="0">
                <a:pos x="46566" y="28773"/>
              </a:cxn>
              <a:cxn ang="0">
                <a:pos x="23283" y="40282"/>
              </a:cxn>
              <a:cxn ang="0">
                <a:pos x="5821" y="17264"/>
              </a:cxn>
              <a:cxn ang="0">
                <a:pos x="34925" y="0"/>
              </a:cxn>
              <a:cxn ang="0">
                <a:pos x="46566" y="28773"/>
              </a:cxn>
            </a:cxnLst>
            <a:rect l="txL" t="txT" r="txR" b="txB"/>
            <a:pathLst>
              <a:path w="9" h="8">
                <a:moveTo>
                  <a:pt x="8" y="5"/>
                </a:moveTo>
                <a:cubicBezTo>
                  <a:pt x="7" y="7"/>
                  <a:pt x="5" y="8"/>
                  <a:pt x="4" y="7"/>
                </a:cubicBezTo>
                <a:cubicBezTo>
                  <a:pt x="2" y="7"/>
                  <a:pt x="0" y="5"/>
                  <a:pt x="1" y="3"/>
                </a:cubicBezTo>
                <a:cubicBezTo>
                  <a:pt x="2" y="1"/>
                  <a:pt x="4" y="0"/>
                  <a:pt x="6" y="0"/>
                </a:cubicBezTo>
                <a:cubicBezTo>
                  <a:pt x="8" y="1"/>
                  <a:pt x="9" y="3"/>
                  <a:pt x="8" y="5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844"/>
          <p:cNvSpPr/>
          <p:nvPr/>
        </p:nvSpPr>
        <p:spPr>
          <a:xfrm>
            <a:off x="8406130" y="4043680"/>
            <a:ext cx="16510" cy="20955"/>
          </a:xfrm>
          <a:custGeom>
            <a:avLst/>
            <a:gdLst>
              <a:gd name="txL" fmla="*/ 0 w 3"/>
              <a:gd name="txT" fmla="*/ 0 h 4"/>
              <a:gd name="txR" fmla="*/ 3 w 3"/>
              <a:gd name="txB" fmla="*/ 4 h 4"/>
            </a:gdLst>
            <a:ahLst/>
            <a:cxnLst>
              <a:cxn ang="0">
                <a:pos x="17463" y="11113"/>
              </a:cxn>
              <a:cxn ang="0">
                <a:pos x="11642" y="22225"/>
              </a:cxn>
              <a:cxn ang="0">
                <a:pos x="0" y="11113"/>
              </a:cxn>
              <a:cxn ang="0">
                <a:pos x="5821" y="0"/>
              </a:cxn>
              <a:cxn ang="0">
                <a:pos x="17463" y="11113"/>
              </a:cxn>
            </a:cxnLst>
            <a:rect l="txL" t="txT" r="txR" b="txB"/>
            <a:pathLst>
              <a:path w="3" h="4">
                <a:moveTo>
                  <a:pt x="3" y="2"/>
                </a:moveTo>
                <a:cubicBezTo>
                  <a:pt x="3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1"/>
                  <a:pt x="3" y="2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845"/>
          <p:cNvSpPr/>
          <p:nvPr/>
        </p:nvSpPr>
        <p:spPr>
          <a:xfrm>
            <a:off x="8406130" y="4053840"/>
            <a:ext cx="22225" cy="20955"/>
          </a:xfrm>
          <a:custGeom>
            <a:avLst/>
            <a:gdLst>
              <a:gd name="txL" fmla="*/ 0 w 4"/>
              <a:gd name="txT" fmla="*/ 0 h 4"/>
              <a:gd name="txR" fmla="*/ 4 w 4"/>
              <a:gd name="txB" fmla="*/ 4 h 4"/>
            </a:gdLst>
            <a:ahLst/>
            <a:cxnLst>
              <a:cxn ang="0">
                <a:pos x="17859" y="5556"/>
              </a:cxn>
              <a:cxn ang="0">
                <a:pos x="11906" y="22225"/>
              </a:cxn>
              <a:cxn ang="0">
                <a:pos x="5953" y="16669"/>
              </a:cxn>
              <a:cxn ang="0">
                <a:pos x="5953" y="0"/>
              </a:cxn>
              <a:cxn ang="0">
                <a:pos x="17859" y="5556"/>
              </a:cxn>
            </a:cxnLst>
            <a:rect l="txL" t="txT" r="txR" b="txB"/>
            <a:pathLst>
              <a:path w="4" h="4">
                <a:moveTo>
                  <a:pt x="3" y="1"/>
                </a:moveTo>
                <a:cubicBezTo>
                  <a:pt x="4" y="2"/>
                  <a:pt x="3" y="3"/>
                  <a:pt x="2" y="4"/>
                </a:cubicBezTo>
                <a:cubicBezTo>
                  <a:pt x="2" y="4"/>
                  <a:pt x="1" y="3"/>
                  <a:pt x="1" y="3"/>
                </a:cubicBezTo>
                <a:cubicBezTo>
                  <a:pt x="0" y="2"/>
                  <a:pt x="0" y="1"/>
                  <a:pt x="1" y="0"/>
                </a:cubicBezTo>
                <a:cubicBezTo>
                  <a:pt x="2" y="0"/>
                  <a:pt x="3" y="1"/>
                  <a:pt x="3" y="1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846"/>
          <p:cNvSpPr/>
          <p:nvPr/>
        </p:nvSpPr>
        <p:spPr>
          <a:xfrm>
            <a:off x="8406130" y="4070350"/>
            <a:ext cx="22225" cy="16510"/>
          </a:xfrm>
          <a:custGeom>
            <a:avLst/>
            <a:gdLst>
              <a:gd name="txL" fmla="*/ 0 w 4"/>
              <a:gd name="txT" fmla="*/ 0 h 3"/>
              <a:gd name="txR" fmla="*/ 4 w 4"/>
              <a:gd name="txB" fmla="*/ 3 h 3"/>
            </a:gdLst>
            <a:ahLst/>
            <a:cxnLst>
              <a:cxn ang="0">
                <a:pos x="17860" y="5821"/>
              </a:cxn>
              <a:cxn ang="0">
                <a:pos x="17860" y="17463"/>
              </a:cxn>
              <a:cxn ang="0">
                <a:pos x="0" y="11642"/>
              </a:cxn>
              <a:cxn ang="0">
                <a:pos x="5953" y="0"/>
              </a:cxn>
              <a:cxn ang="0">
                <a:pos x="17860" y="5821"/>
              </a:cxn>
            </a:cxnLst>
            <a:rect l="txL" t="txT" r="txR" b="txB"/>
            <a:pathLst>
              <a:path w="4" h="3">
                <a:moveTo>
                  <a:pt x="3" y="1"/>
                </a:moveTo>
                <a:cubicBezTo>
                  <a:pt x="4" y="2"/>
                  <a:pt x="3" y="3"/>
                  <a:pt x="3" y="3"/>
                </a:cubicBezTo>
                <a:cubicBezTo>
                  <a:pt x="2" y="3"/>
                  <a:pt x="1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0"/>
                  <a:pt x="3" y="1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847"/>
          <p:cNvSpPr/>
          <p:nvPr/>
        </p:nvSpPr>
        <p:spPr>
          <a:xfrm>
            <a:off x="8406130" y="4086860"/>
            <a:ext cx="22225" cy="10160"/>
          </a:xfrm>
          <a:custGeom>
            <a:avLst/>
            <a:gdLst>
              <a:gd name="txL" fmla="*/ 0 w 4"/>
              <a:gd name="txT" fmla="*/ 0 h 2"/>
              <a:gd name="txR" fmla="*/ 4 w 4"/>
              <a:gd name="txB" fmla="*/ 2 h 2"/>
            </a:gdLst>
            <a:ahLst/>
            <a:cxnLst>
              <a:cxn ang="0">
                <a:pos x="17859" y="0"/>
              </a:cxn>
              <a:cxn ang="0">
                <a:pos x="17859" y="11112"/>
              </a:cxn>
              <a:cxn ang="0">
                <a:pos x="5953" y="11112"/>
              </a:cxn>
              <a:cxn ang="0">
                <a:pos x="5953" y="0"/>
              </a:cxn>
              <a:cxn ang="0">
                <a:pos x="17859" y="0"/>
              </a:cxn>
            </a:cxnLst>
            <a:rect l="txL" t="txT" r="txR" b="txB"/>
            <a:pathLst>
              <a:path w="4" h="2">
                <a:moveTo>
                  <a:pt x="3" y="0"/>
                </a:moveTo>
                <a:cubicBezTo>
                  <a:pt x="3" y="1"/>
                  <a:pt x="4" y="1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1"/>
                  <a:pt x="0" y="0"/>
                  <a:pt x="1" y="0"/>
                </a:cubicBezTo>
                <a:cubicBezTo>
                  <a:pt x="1" y="0"/>
                  <a:pt x="2" y="0"/>
                  <a:pt x="3" y="0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850"/>
          <p:cNvSpPr/>
          <p:nvPr/>
        </p:nvSpPr>
        <p:spPr>
          <a:xfrm>
            <a:off x="8406130" y="4107815"/>
            <a:ext cx="20955" cy="22225"/>
          </a:xfrm>
          <a:custGeom>
            <a:avLst/>
            <a:gdLst>
              <a:gd name="txL" fmla="*/ 0 w 4"/>
              <a:gd name="txT" fmla="*/ 0 h 4"/>
              <a:gd name="txR" fmla="*/ 4 w 4"/>
              <a:gd name="txB" fmla="*/ 4 h 4"/>
            </a:gdLst>
            <a:ahLst/>
            <a:cxnLst>
              <a:cxn ang="0">
                <a:pos x="5556" y="11906"/>
              </a:cxn>
              <a:cxn ang="0">
                <a:pos x="11113" y="23812"/>
              </a:cxn>
              <a:cxn ang="0">
                <a:pos x="22225" y="11906"/>
              </a:cxn>
              <a:cxn ang="0">
                <a:pos x="11113" y="0"/>
              </a:cxn>
              <a:cxn ang="0">
                <a:pos x="5556" y="11906"/>
              </a:cxn>
            </a:cxnLst>
            <a:rect l="txL" t="txT" r="txR" b="txB"/>
            <a:pathLst>
              <a:path w="4" h="4">
                <a:moveTo>
                  <a:pt x="1" y="2"/>
                </a:move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2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1" y="0"/>
                  <a:pt x="1" y="2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851"/>
          <p:cNvSpPr/>
          <p:nvPr/>
        </p:nvSpPr>
        <p:spPr>
          <a:xfrm>
            <a:off x="8406130" y="4119245"/>
            <a:ext cx="22225" cy="16510"/>
          </a:xfrm>
          <a:custGeom>
            <a:avLst/>
            <a:gdLst>
              <a:gd name="txL" fmla="*/ 0 w 4"/>
              <a:gd name="txT" fmla="*/ 0 h 3"/>
              <a:gd name="txR" fmla="*/ 4 w 4"/>
              <a:gd name="txB" fmla="*/ 3 h 3"/>
            </a:gdLst>
            <a:ahLst/>
            <a:cxnLst>
              <a:cxn ang="0">
                <a:pos x="5953" y="5821"/>
              </a:cxn>
              <a:cxn ang="0">
                <a:pos x="11907" y="17462"/>
              </a:cxn>
              <a:cxn ang="0">
                <a:pos x="17860" y="11641"/>
              </a:cxn>
              <a:cxn ang="0">
                <a:pos x="17860" y="0"/>
              </a:cxn>
              <a:cxn ang="0">
                <a:pos x="5953" y="5821"/>
              </a:cxn>
            </a:cxnLst>
            <a:rect l="txL" t="txT" r="txR" b="txB"/>
            <a:pathLst>
              <a:path w="4" h="3">
                <a:moveTo>
                  <a:pt x="1" y="1"/>
                </a:moveTo>
                <a:cubicBezTo>
                  <a:pt x="0" y="2"/>
                  <a:pt x="1" y="3"/>
                  <a:pt x="2" y="3"/>
                </a:cubicBezTo>
                <a:cubicBezTo>
                  <a:pt x="2" y="3"/>
                  <a:pt x="3" y="3"/>
                  <a:pt x="3" y="2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852"/>
          <p:cNvSpPr/>
          <p:nvPr/>
        </p:nvSpPr>
        <p:spPr>
          <a:xfrm>
            <a:off x="8406130" y="4130040"/>
            <a:ext cx="22225" cy="22225"/>
          </a:xfrm>
          <a:custGeom>
            <a:avLst/>
            <a:gdLst>
              <a:gd name="txL" fmla="*/ 0 w 4"/>
              <a:gd name="txT" fmla="*/ 0 h 4"/>
              <a:gd name="txR" fmla="*/ 4 w 4"/>
              <a:gd name="txB" fmla="*/ 4 h 4"/>
            </a:gdLst>
            <a:ahLst/>
            <a:cxnLst>
              <a:cxn ang="0">
                <a:pos x="5953" y="5953"/>
              </a:cxn>
              <a:cxn ang="0">
                <a:pos x="5953" y="17860"/>
              </a:cxn>
              <a:cxn ang="0">
                <a:pos x="23812" y="11907"/>
              </a:cxn>
              <a:cxn ang="0">
                <a:pos x="17859" y="0"/>
              </a:cxn>
              <a:cxn ang="0">
                <a:pos x="5953" y="5953"/>
              </a:cxn>
            </a:cxnLst>
            <a:rect l="txL" t="txT" r="txR" b="txB"/>
            <a:pathLst>
              <a:path w="4" h="4">
                <a:moveTo>
                  <a:pt x="1" y="1"/>
                </a:moveTo>
                <a:cubicBezTo>
                  <a:pt x="0" y="2"/>
                  <a:pt x="1" y="3"/>
                  <a:pt x="1" y="3"/>
                </a:cubicBezTo>
                <a:cubicBezTo>
                  <a:pt x="2" y="4"/>
                  <a:pt x="3" y="3"/>
                  <a:pt x="4" y="2"/>
                </a:cubicBezTo>
                <a:cubicBezTo>
                  <a:pt x="4" y="1"/>
                  <a:pt x="4" y="1"/>
                  <a:pt x="3" y="0"/>
                </a:cubicBezTo>
                <a:cubicBezTo>
                  <a:pt x="2" y="0"/>
                  <a:pt x="1" y="0"/>
                  <a:pt x="1" y="1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Freeform 1867"/>
          <p:cNvSpPr/>
          <p:nvPr/>
        </p:nvSpPr>
        <p:spPr>
          <a:xfrm>
            <a:off x="8144510" y="4206240"/>
            <a:ext cx="33020" cy="44450"/>
          </a:xfrm>
          <a:custGeom>
            <a:avLst/>
            <a:gdLst>
              <a:gd name="txL" fmla="*/ 0 w 22"/>
              <a:gd name="txT" fmla="*/ 0 h 30"/>
              <a:gd name="txR" fmla="*/ 22 w 22"/>
              <a:gd name="txB" fmla="*/ 30 h 30"/>
            </a:gdLst>
            <a:ahLst/>
            <a:cxnLst>
              <a:cxn ang="0">
                <a:pos x="12700" y="47625"/>
              </a:cxn>
              <a:cxn ang="0">
                <a:pos x="6350" y="41275"/>
              </a:cxn>
              <a:cxn ang="0">
                <a:pos x="17463" y="23813"/>
              </a:cxn>
              <a:cxn ang="0">
                <a:pos x="0" y="6350"/>
              </a:cxn>
              <a:cxn ang="0">
                <a:pos x="6350" y="0"/>
              </a:cxn>
              <a:cxn ang="0">
                <a:pos x="34925" y="23813"/>
              </a:cxn>
              <a:cxn ang="0">
                <a:pos x="12700" y="47625"/>
              </a:cxn>
            </a:cxnLst>
            <a:rect l="txL" t="txT" r="txR" b="txB"/>
            <a:pathLst>
              <a:path w="22" h="30">
                <a:moveTo>
                  <a:pt x="8" y="30"/>
                </a:moveTo>
                <a:lnTo>
                  <a:pt x="4" y="26"/>
                </a:lnTo>
                <a:lnTo>
                  <a:pt x="11" y="15"/>
                </a:lnTo>
                <a:lnTo>
                  <a:pt x="0" y="4"/>
                </a:lnTo>
                <a:lnTo>
                  <a:pt x="4" y="0"/>
                </a:lnTo>
                <a:lnTo>
                  <a:pt x="22" y="15"/>
                </a:lnTo>
                <a:lnTo>
                  <a:pt x="8" y="30"/>
                </a:lnTo>
                <a:close/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1871"/>
          <p:cNvSpPr/>
          <p:nvPr/>
        </p:nvSpPr>
        <p:spPr>
          <a:xfrm>
            <a:off x="8406130" y="2362200"/>
            <a:ext cx="33020" cy="44450"/>
          </a:xfrm>
          <a:custGeom>
            <a:avLst/>
            <a:gdLst>
              <a:gd name="txL" fmla="*/ 0 w 22"/>
              <a:gd name="txT" fmla="*/ 0 h 30"/>
              <a:gd name="txR" fmla="*/ 22 w 22"/>
              <a:gd name="txB" fmla="*/ 30 h 30"/>
            </a:gdLst>
            <a:ahLst/>
            <a:cxnLst>
              <a:cxn ang="0">
                <a:pos x="17463" y="47625"/>
              </a:cxn>
              <a:cxn ang="0">
                <a:pos x="11113" y="41275"/>
              </a:cxn>
              <a:cxn ang="0">
                <a:pos x="23813" y="17463"/>
              </a:cxn>
              <a:cxn ang="0">
                <a:pos x="0" y="6350"/>
              </a:cxn>
              <a:cxn ang="0">
                <a:pos x="6350" y="0"/>
              </a:cxn>
              <a:cxn ang="0">
                <a:pos x="34925" y="17463"/>
              </a:cxn>
              <a:cxn ang="0">
                <a:pos x="17463" y="47625"/>
              </a:cxn>
            </a:cxnLst>
            <a:rect l="txL" t="txT" r="txR" b="txB"/>
            <a:pathLst>
              <a:path w="22" h="30">
                <a:moveTo>
                  <a:pt x="11" y="30"/>
                </a:moveTo>
                <a:lnTo>
                  <a:pt x="7" y="26"/>
                </a:lnTo>
                <a:lnTo>
                  <a:pt x="15" y="11"/>
                </a:lnTo>
                <a:lnTo>
                  <a:pt x="0" y="4"/>
                </a:lnTo>
                <a:lnTo>
                  <a:pt x="4" y="0"/>
                </a:lnTo>
                <a:lnTo>
                  <a:pt x="22" y="11"/>
                </a:lnTo>
                <a:lnTo>
                  <a:pt x="11" y="30"/>
                </a:lnTo>
                <a:close/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稻壳儿小白白(http://dwz.cn/Wu2UP)"/>
          <p:cNvSpPr>
            <a:spLocks noEditPoints="1"/>
          </p:cNvSpPr>
          <p:nvPr/>
        </p:nvSpPr>
        <p:spPr>
          <a:xfrm>
            <a:off x="3902710" y="4759325"/>
            <a:ext cx="398145" cy="346075"/>
          </a:xfrm>
          <a:custGeom>
            <a:avLst/>
            <a:gdLst/>
            <a:ahLst/>
            <a:cxnLst>
              <a:cxn ang="0">
                <a:pos x="1504033084" y="1210718036"/>
              </a:cxn>
              <a:cxn ang="0">
                <a:pos x="1406209033" y="1295467069"/>
              </a:cxn>
              <a:cxn ang="0">
                <a:pos x="1308384982" y="1210718036"/>
              </a:cxn>
              <a:cxn ang="0">
                <a:pos x="1406209033" y="1017003300"/>
              </a:cxn>
              <a:cxn ang="0">
                <a:pos x="1504033084" y="1210718036"/>
              </a:cxn>
              <a:cxn ang="0">
                <a:pos x="1357298880" y="508501650"/>
              </a:cxn>
              <a:cxn ang="0">
                <a:pos x="1357298880" y="932250541"/>
              </a:cxn>
              <a:cxn ang="0">
                <a:pos x="1406209033" y="968573684"/>
              </a:cxn>
              <a:cxn ang="0">
                <a:pos x="1455122931" y="932250541"/>
              </a:cxn>
              <a:cxn ang="0">
                <a:pos x="1455122931" y="508501650"/>
              </a:cxn>
              <a:cxn ang="0">
                <a:pos x="1406209033" y="460072034"/>
              </a:cxn>
              <a:cxn ang="0">
                <a:pos x="1357298880" y="508501650"/>
              </a:cxn>
              <a:cxn ang="0">
                <a:pos x="1393982431" y="411642418"/>
              </a:cxn>
              <a:cxn ang="0">
                <a:pos x="1271701431" y="435859089"/>
              </a:cxn>
              <a:cxn ang="0">
                <a:pos x="1271701431" y="835395035"/>
              </a:cxn>
              <a:cxn ang="0">
                <a:pos x="745901369" y="1065429189"/>
              </a:cxn>
              <a:cxn ang="0">
                <a:pos x="232331653" y="835395035"/>
              </a:cxn>
              <a:cxn ang="0">
                <a:pos x="232331653" y="435859089"/>
              </a:cxn>
              <a:cxn ang="0">
                <a:pos x="110050653" y="411642418"/>
              </a:cxn>
              <a:cxn ang="0">
                <a:pos x="0" y="278463770"/>
              </a:cxn>
              <a:cxn ang="0">
                <a:pos x="110050653" y="145285121"/>
              </a:cxn>
              <a:cxn ang="0">
                <a:pos x="721448164" y="0"/>
              </a:cxn>
              <a:cxn ang="0">
                <a:pos x="745901369" y="0"/>
              </a:cxn>
              <a:cxn ang="0">
                <a:pos x="782584920" y="0"/>
              </a:cxn>
              <a:cxn ang="0">
                <a:pos x="1393982431" y="145285121"/>
              </a:cxn>
              <a:cxn ang="0">
                <a:pos x="1504033084" y="278463770"/>
              </a:cxn>
              <a:cxn ang="0">
                <a:pos x="1393982431" y="411642418"/>
              </a:cxn>
              <a:cxn ang="0">
                <a:pos x="1173881124" y="460072034"/>
              </a:cxn>
              <a:cxn ang="0">
                <a:pos x="782584920" y="556931266"/>
              </a:cxn>
              <a:cxn ang="0">
                <a:pos x="745901369" y="556931266"/>
              </a:cxn>
              <a:cxn ang="0">
                <a:pos x="721448164" y="556931266"/>
              </a:cxn>
              <a:cxn ang="0">
                <a:pos x="330151960" y="460072034"/>
              </a:cxn>
              <a:cxn ang="0">
                <a:pos x="330151960" y="835395035"/>
              </a:cxn>
              <a:cxn ang="0">
                <a:pos x="745901369" y="968573684"/>
              </a:cxn>
              <a:cxn ang="0">
                <a:pos x="1173881124" y="835395035"/>
              </a:cxn>
              <a:cxn ang="0">
                <a:pos x="1173881124" y="460072034"/>
              </a:cxn>
              <a:cxn ang="0">
                <a:pos x="1369525482" y="326893385"/>
              </a:cxn>
              <a:cxn ang="0">
                <a:pos x="1406209033" y="278463770"/>
              </a:cxn>
              <a:cxn ang="0">
                <a:pos x="1369525482" y="230037880"/>
              </a:cxn>
              <a:cxn ang="0">
                <a:pos x="758131716" y="96855505"/>
              </a:cxn>
              <a:cxn ang="0">
                <a:pos x="745901369" y="84749033"/>
              </a:cxn>
              <a:cxn ang="0">
                <a:pos x="745901369" y="96855505"/>
              </a:cxn>
              <a:cxn ang="0">
                <a:pos x="134507602" y="230037880"/>
              </a:cxn>
              <a:cxn ang="0">
                <a:pos x="97824051" y="278463770"/>
              </a:cxn>
              <a:cxn ang="0">
                <a:pos x="134507602" y="326893385"/>
              </a:cxn>
              <a:cxn ang="0">
                <a:pos x="745901369" y="460072034"/>
              </a:cxn>
              <a:cxn ang="0">
                <a:pos x="745901369" y="460072034"/>
              </a:cxn>
              <a:cxn ang="0">
                <a:pos x="758131716" y="460072034"/>
              </a:cxn>
              <a:cxn ang="0">
                <a:pos x="1369525482" y="326893385"/>
              </a:cxn>
              <a:cxn ang="0">
                <a:pos x="1369525482" y="326893385"/>
              </a:cxn>
              <a:cxn ang="0">
                <a:pos x="1369525482" y="326893385"/>
              </a:cxn>
            </a:cxnLst>
            <a:rect l="0" t="0" r="0" b="0"/>
            <a:pathLst>
              <a:path w="123" h="107">
                <a:moveTo>
                  <a:pt x="123" y="100"/>
                </a:moveTo>
                <a:cubicBezTo>
                  <a:pt x="123" y="104"/>
                  <a:pt x="119" y="107"/>
                  <a:pt x="115" y="107"/>
                </a:cubicBezTo>
                <a:cubicBezTo>
                  <a:pt x="111" y="107"/>
                  <a:pt x="107" y="104"/>
                  <a:pt x="107" y="100"/>
                </a:cubicBezTo>
                <a:cubicBezTo>
                  <a:pt x="107" y="95"/>
                  <a:pt x="111" y="84"/>
                  <a:pt x="115" y="84"/>
                </a:cubicBezTo>
                <a:cubicBezTo>
                  <a:pt x="119" y="84"/>
                  <a:pt x="123" y="95"/>
                  <a:pt x="123" y="100"/>
                </a:cubicBezTo>
                <a:close/>
                <a:moveTo>
                  <a:pt x="111" y="42"/>
                </a:moveTo>
                <a:cubicBezTo>
                  <a:pt x="111" y="77"/>
                  <a:pt x="111" y="77"/>
                  <a:pt x="111" y="77"/>
                </a:cubicBezTo>
                <a:cubicBezTo>
                  <a:pt x="111" y="79"/>
                  <a:pt x="113" y="80"/>
                  <a:pt x="115" y="80"/>
                </a:cubicBezTo>
                <a:cubicBezTo>
                  <a:pt x="117" y="80"/>
                  <a:pt x="119" y="79"/>
                  <a:pt x="119" y="77"/>
                </a:cubicBezTo>
                <a:cubicBezTo>
                  <a:pt x="119" y="42"/>
                  <a:pt x="119" y="42"/>
                  <a:pt x="119" y="42"/>
                </a:cubicBezTo>
                <a:cubicBezTo>
                  <a:pt x="119" y="40"/>
                  <a:pt x="117" y="38"/>
                  <a:pt x="115" y="38"/>
                </a:cubicBezTo>
                <a:cubicBezTo>
                  <a:pt x="113" y="38"/>
                  <a:pt x="111" y="40"/>
                  <a:pt x="111" y="42"/>
                </a:cubicBezTo>
                <a:close/>
                <a:moveTo>
                  <a:pt x="114" y="34"/>
                </a:moveTo>
                <a:cubicBezTo>
                  <a:pt x="104" y="36"/>
                  <a:pt x="104" y="36"/>
                  <a:pt x="104" y="36"/>
                </a:cubicBezTo>
                <a:cubicBezTo>
                  <a:pt x="104" y="69"/>
                  <a:pt x="104" y="69"/>
                  <a:pt x="104" y="69"/>
                </a:cubicBezTo>
                <a:cubicBezTo>
                  <a:pt x="104" y="79"/>
                  <a:pt x="92" y="88"/>
                  <a:pt x="61" y="88"/>
                </a:cubicBezTo>
                <a:cubicBezTo>
                  <a:pt x="31" y="88"/>
                  <a:pt x="19" y="79"/>
                  <a:pt x="19" y="69"/>
                </a:cubicBezTo>
                <a:cubicBezTo>
                  <a:pt x="19" y="36"/>
                  <a:pt x="19" y="36"/>
                  <a:pt x="19" y="36"/>
                </a:cubicBezTo>
                <a:cubicBezTo>
                  <a:pt x="9" y="34"/>
                  <a:pt x="9" y="34"/>
                  <a:pt x="9" y="34"/>
                </a:cubicBezTo>
                <a:cubicBezTo>
                  <a:pt x="4" y="33"/>
                  <a:pt x="0" y="28"/>
                  <a:pt x="0" y="23"/>
                </a:cubicBezTo>
                <a:cubicBezTo>
                  <a:pt x="0" y="17"/>
                  <a:pt x="4" y="13"/>
                  <a:pt x="9" y="12"/>
                </a:cubicBezTo>
                <a:cubicBezTo>
                  <a:pt x="59" y="0"/>
                  <a:pt x="59" y="0"/>
                  <a:pt x="59" y="0"/>
                </a:cubicBezTo>
                <a:cubicBezTo>
                  <a:pt x="60" y="0"/>
                  <a:pt x="61" y="0"/>
                  <a:pt x="61" y="0"/>
                </a:cubicBezTo>
                <a:cubicBezTo>
                  <a:pt x="62" y="0"/>
                  <a:pt x="63" y="0"/>
                  <a:pt x="64" y="0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9" y="13"/>
                  <a:pt x="123" y="17"/>
                  <a:pt x="123" y="23"/>
                </a:cubicBezTo>
                <a:cubicBezTo>
                  <a:pt x="123" y="28"/>
                  <a:pt x="119" y="33"/>
                  <a:pt x="114" y="34"/>
                </a:cubicBezTo>
                <a:close/>
                <a:moveTo>
                  <a:pt x="96" y="38"/>
                </a:moveTo>
                <a:cubicBezTo>
                  <a:pt x="64" y="46"/>
                  <a:pt x="64" y="46"/>
                  <a:pt x="64" y="46"/>
                </a:cubicBezTo>
                <a:cubicBezTo>
                  <a:pt x="63" y="46"/>
                  <a:pt x="62" y="46"/>
                  <a:pt x="61" y="46"/>
                </a:cubicBezTo>
                <a:cubicBezTo>
                  <a:pt x="61" y="46"/>
                  <a:pt x="60" y="46"/>
                  <a:pt x="59" y="46"/>
                </a:cubicBezTo>
                <a:cubicBezTo>
                  <a:pt x="27" y="38"/>
                  <a:pt x="27" y="38"/>
                  <a:pt x="27" y="38"/>
                </a:cubicBezTo>
                <a:cubicBezTo>
                  <a:pt x="27" y="69"/>
                  <a:pt x="27" y="69"/>
                  <a:pt x="27" y="69"/>
                </a:cubicBezTo>
                <a:cubicBezTo>
                  <a:pt x="27" y="73"/>
                  <a:pt x="38" y="80"/>
                  <a:pt x="61" y="80"/>
                </a:cubicBezTo>
                <a:cubicBezTo>
                  <a:pt x="84" y="80"/>
                  <a:pt x="96" y="73"/>
                  <a:pt x="96" y="69"/>
                </a:cubicBezTo>
                <a:lnTo>
                  <a:pt x="96" y="38"/>
                </a:lnTo>
                <a:close/>
                <a:moveTo>
                  <a:pt x="112" y="27"/>
                </a:moveTo>
                <a:cubicBezTo>
                  <a:pt x="114" y="26"/>
                  <a:pt x="115" y="25"/>
                  <a:pt x="115" y="23"/>
                </a:cubicBezTo>
                <a:cubicBezTo>
                  <a:pt x="115" y="21"/>
                  <a:pt x="114" y="19"/>
                  <a:pt x="112" y="19"/>
                </a:cubicBezTo>
                <a:cubicBezTo>
                  <a:pt x="62" y="8"/>
                  <a:pt x="62" y="8"/>
                  <a:pt x="62" y="8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8"/>
                  <a:pt x="61" y="8"/>
                  <a:pt x="61" y="8"/>
                </a:cubicBezTo>
                <a:cubicBezTo>
                  <a:pt x="11" y="19"/>
                  <a:pt x="11" y="19"/>
                  <a:pt x="11" y="19"/>
                </a:cubicBezTo>
                <a:cubicBezTo>
                  <a:pt x="9" y="19"/>
                  <a:pt x="8" y="21"/>
                  <a:pt x="8" y="23"/>
                </a:cubicBezTo>
                <a:cubicBezTo>
                  <a:pt x="8" y="25"/>
                  <a:pt x="9" y="26"/>
                  <a:pt x="11" y="27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2" y="38"/>
                  <a:pt x="62" y="38"/>
                  <a:pt x="62" y="38"/>
                </a:cubicBezTo>
                <a:lnTo>
                  <a:pt x="112" y="27"/>
                </a:lnTo>
                <a:close/>
                <a:moveTo>
                  <a:pt x="112" y="27"/>
                </a:moveTo>
                <a:cubicBezTo>
                  <a:pt x="112" y="27"/>
                  <a:pt x="112" y="27"/>
                  <a:pt x="112" y="27"/>
                </a:cubicBezTo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9" name="Oval 5"/>
          <p:cNvSpPr>
            <a:spLocks noChangeArrowheads="1"/>
          </p:cNvSpPr>
          <p:nvPr/>
        </p:nvSpPr>
        <p:spPr bwMode="auto">
          <a:xfrm>
            <a:off x="514985" y="1353185"/>
            <a:ext cx="935990" cy="91503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1594485" y="1367790"/>
            <a:ext cx="3950335" cy="1013464"/>
            <a:chOff x="3277697" y="2163127"/>
            <a:chExt cx="1852798" cy="1013513"/>
          </a:xfrm>
        </p:grpSpPr>
        <p:sp>
          <p:nvSpPr>
            <p:cNvPr id="73" name="文本框 72"/>
            <p:cNvSpPr txBox="1"/>
            <p:nvPr/>
          </p:nvSpPr>
          <p:spPr>
            <a:xfrm>
              <a:off x="3450616" y="2163127"/>
              <a:ext cx="1554480" cy="460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>
                      <a:lumMod val="50000"/>
                    </a:schemeClr>
                  </a:solidFill>
                  <a:latin typeface="文泉驿微米黑" panose="020B0606030804020204" pitchFamily="34" charset="-122"/>
                  <a:ea typeface="文泉驿微米黑" panose="020B0606030804020204" pitchFamily="34" charset="-122"/>
                </a:rPr>
                <a:t>网址登录</a:t>
              </a: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3313936" y="2808322"/>
              <a:ext cx="1774743" cy="36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http://pay.cwc.sdufe.edu.cn/xysf/</a:t>
              </a:r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3277697" y="2680037"/>
              <a:ext cx="1852798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Oval 8"/>
          <p:cNvSpPr>
            <a:spLocks noChangeArrowheads="1"/>
          </p:cNvSpPr>
          <p:nvPr/>
        </p:nvSpPr>
        <p:spPr bwMode="auto">
          <a:xfrm>
            <a:off x="490855" y="3093720"/>
            <a:ext cx="991870" cy="82105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 dirty="0">
              <a:solidFill>
                <a:prstClr val="black"/>
              </a:solidFill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594485" y="2987675"/>
            <a:ext cx="4523739" cy="516890"/>
            <a:chOff x="3277697" y="2163127"/>
            <a:chExt cx="2163470" cy="516909"/>
          </a:xfrm>
        </p:grpSpPr>
        <p:sp>
          <p:nvSpPr>
            <p:cNvPr id="82" name="文本框 81"/>
            <p:cNvSpPr txBox="1"/>
            <p:nvPr/>
          </p:nvSpPr>
          <p:spPr>
            <a:xfrm>
              <a:off x="3313532" y="2163127"/>
              <a:ext cx="2127635" cy="460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>
                      <a:lumMod val="50000"/>
                    </a:schemeClr>
                  </a:solidFill>
                  <a:latin typeface="文泉驿微米黑" panose="020B0606030804020204" pitchFamily="34" charset="-122"/>
                  <a:ea typeface="文泉驿微米黑" panose="020B0606030804020204" pitchFamily="34" charset="-122"/>
                </a:rPr>
                <a:t>微信、支付宝扫描二维码登录</a:t>
              </a:r>
            </a:p>
          </p:txBody>
        </p:sp>
        <p:cxnSp>
          <p:nvCxnSpPr>
            <p:cNvPr id="84" name="直接连接符 83"/>
            <p:cNvCxnSpPr/>
            <p:nvPr/>
          </p:nvCxnSpPr>
          <p:spPr>
            <a:xfrm>
              <a:off x="3277697" y="2680036"/>
              <a:ext cx="2052928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图片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65" y="3675380"/>
            <a:ext cx="3211830" cy="2780030"/>
          </a:xfrm>
          <a:prstGeom prst="rect">
            <a:avLst/>
          </a:prstGeom>
        </p:spPr>
      </p:pic>
      <p:grpSp>
        <p:nvGrpSpPr>
          <p:cNvPr id="93" name="组合 92"/>
          <p:cNvGrpSpPr/>
          <p:nvPr/>
        </p:nvGrpSpPr>
        <p:grpSpPr>
          <a:xfrm>
            <a:off x="6898005" y="1338580"/>
            <a:ext cx="4126230" cy="1080770"/>
            <a:chOff x="3277697" y="2133916"/>
            <a:chExt cx="2713815" cy="1080823"/>
          </a:xfrm>
        </p:grpSpPr>
        <p:sp>
          <p:nvSpPr>
            <p:cNvPr id="94" name="文本框 93"/>
            <p:cNvSpPr txBox="1"/>
            <p:nvPr/>
          </p:nvSpPr>
          <p:spPr>
            <a:xfrm>
              <a:off x="3750118" y="2133916"/>
              <a:ext cx="1554480" cy="460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>
                      <a:lumMod val="50000"/>
                    </a:schemeClr>
                  </a:solidFill>
                  <a:latin typeface="文泉驿微米黑" panose="020B0606030804020204" pitchFamily="34" charset="-122"/>
                  <a:ea typeface="文泉驿微米黑" panose="020B0606030804020204" pitchFamily="34" charset="-122"/>
                </a:rPr>
                <a:t>百度一下</a:t>
              </a: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3476799" y="2846421"/>
              <a:ext cx="2315613" cy="36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山东财经大学校园统一缴费平台</a:t>
              </a:r>
            </a:p>
          </p:txBody>
        </p:sp>
        <p:cxnSp>
          <p:nvCxnSpPr>
            <p:cNvPr id="96" name="直接连接符 95"/>
            <p:cNvCxnSpPr/>
            <p:nvPr/>
          </p:nvCxnSpPr>
          <p:spPr>
            <a:xfrm>
              <a:off x="3277697" y="2680042"/>
              <a:ext cx="2713815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文本框 96"/>
          <p:cNvSpPr txBox="1"/>
          <p:nvPr/>
        </p:nvSpPr>
        <p:spPr>
          <a:xfrm>
            <a:off x="731520" y="1346200"/>
            <a:ext cx="4730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8" name="文本框 97"/>
          <p:cNvSpPr txBox="1"/>
          <p:nvPr/>
        </p:nvSpPr>
        <p:spPr>
          <a:xfrm>
            <a:off x="731520" y="2979420"/>
            <a:ext cx="4400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100" name="组合 99"/>
          <p:cNvGrpSpPr/>
          <p:nvPr/>
        </p:nvGrpSpPr>
        <p:grpSpPr>
          <a:xfrm>
            <a:off x="5787390" y="1453515"/>
            <a:ext cx="948055" cy="1014730"/>
            <a:chOff x="12504" y="2154"/>
            <a:chExt cx="1493" cy="1523"/>
          </a:xfrm>
        </p:grpSpPr>
        <p:sp>
          <p:nvSpPr>
            <p:cNvPr id="90" name="Oval 12"/>
            <p:cNvSpPr>
              <a:spLocks noChangeArrowheads="1"/>
            </p:cNvSpPr>
            <p:nvPr/>
          </p:nvSpPr>
          <p:spPr bwMode="auto">
            <a:xfrm>
              <a:off x="12504" y="2289"/>
              <a:ext cx="1493" cy="135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12826" y="2154"/>
              <a:ext cx="658" cy="1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445" y="3504565"/>
            <a:ext cx="4802505" cy="3244850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731520" y="785495"/>
            <a:ext cx="7118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第一步：选择以下任意一种登录方式登录平台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439420" y="1083310"/>
            <a:ext cx="4048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第二步：选择证件号登录。</a:t>
            </a: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0" y="788035"/>
            <a:ext cx="4260215" cy="605726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>
            <a:off x="7878445" y="2195830"/>
            <a:ext cx="868680" cy="46164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6557645" y="2745740"/>
            <a:ext cx="1386205" cy="45148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439420" y="1083310"/>
            <a:ext cx="4048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第三步：登录后，点击左上角红框按钮。</a:t>
            </a: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095" y="799465"/>
            <a:ext cx="4293235" cy="60096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532630" y="1535430"/>
            <a:ext cx="615950" cy="36322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5203825" y="1029335"/>
            <a:ext cx="506095" cy="46228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_菱形 1"/>
          <p:cNvSpPr/>
          <p:nvPr>
            <p:custDataLst>
              <p:tags r:id="rId1"/>
            </p:custDataLst>
          </p:nvPr>
        </p:nvSpPr>
        <p:spPr>
          <a:xfrm>
            <a:off x="4724496" y="87424"/>
            <a:ext cx="2743008" cy="2743008"/>
          </a:xfrm>
          <a:prstGeom prst="diamond">
            <a:avLst/>
          </a:prstGeom>
          <a:solidFill>
            <a:srgbClr val="AAC2A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5990300" y="3771462"/>
            <a:ext cx="0" cy="2269671"/>
          </a:xfrm>
          <a:prstGeom prst="line">
            <a:avLst/>
          </a:prstGeom>
          <a:ln>
            <a:solidFill>
              <a:schemeClr val="accent1"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441167" y="4752818"/>
            <a:ext cx="2307771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文泉驿微米黑" panose="020B0606030804020204" pitchFamily="34" charset="-122"/>
                <a:ea typeface="文泉驿微米黑" panose="020B0606030804020204" pitchFamily="34" charset="-122"/>
              </a:rPr>
              <a:t>学生电脑端使用简介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8430829" y="3771462"/>
            <a:ext cx="0" cy="2269671"/>
          </a:xfrm>
          <a:prstGeom prst="line">
            <a:avLst/>
          </a:prstGeom>
          <a:ln>
            <a:solidFill>
              <a:schemeClr val="accent1"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272576" y="4740753"/>
            <a:ext cx="2307771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文泉驿微米黑" panose="020B0606030804020204" pitchFamily="34" charset="-122"/>
                <a:ea typeface="文泉驿微米黑" panose="020B0606030804020204" pitchFamily="34" charset="-122"/>
              </a:rPr>
              <a:t>学生手机端使用简介</a:t>
            </a:r>
          </a:p>
        </p:txBody>
      </p:sp>
      <p:grpSp>
        <p:nvGrpSpPr>
          <p:cNvPr id="8" name="01"/>
          <p:cNvGrpSpPr/>
          <p:nvPr/>
        </p:nvGrpSpPr>
        <p:grpSpPr>
          <a:xfrm>
            <a:off x="4085961" y="2851476"/>
            <a:ext cx="1017940" cy="1039890"/>
            <a:chOff x="1304128" y="3285727"/>
            <a:chExt cx="1017940" cy="1039890"/>
          </a:xfrm>
        </p:grpSpPr>
        <p:sp>
          <p:nvSpPr>
            <p:cNvPr id="21" name="PA_菱形 1"/>
            <p:cNvSpPr/>
            <p:nvPr>
              <p:custDataLst>
                <p:tags r:id="rId3"/>
              </p:custDataLst>
            </p:nvPr>
          </p:nvSpPr>
          <p:spPr>
            <a:xfrm>
              <a:off x="1304128" y="3285727"/>
              <a:ext cx="1017940" cy="1039890"/>
            </a:xfrm>
            <a:prstGeom prst="diamond">
              <a:avLst/>
            </a:prstGeom>
            <a:solidFill>
              <a:srgbClr val="F3D3BC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482898" y="3513284"/>
              <a:ext cx="660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</a:rPr>
                <a:t>01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02"/>
          <p:cNvGrpSpPr/>
          <p:nvPr/>
        </p:nvGrpSpPr>
        <p:grpSpPr>
          <a:xfrm>
            <a:off x="7027847" y="2851476"/>
            <a:ext cx="1017940" cy="1039890"/>
            <a:chOff x="4157749" y="3285727"/>
            <a:chExt cx="1017940" cy="1039890"/>
          </a:xfrm>
        </p:grpSpPr>
        <p:sp>
          <p:nvSpPr>
            <p:cNvPr id="22" name="PA_菱形 1"/>
            <p:cNvSpPr/>
            <p:nvPr>
              <p:custDataLst>
                <p:tags r:id="rId2"/>
              </p:custDataLst>
            </p:nvPr>
          </p:nvSpPr>
          <p:spPr>
            <a:xfrm>
              <a:off x="4157749" y="3285727"/>
              <a:ext cx="1017940" cy="1039890"/>
            </a:xfrm>
            <a:prstGeom prst="diamond">
              <a:avLst/>
            </a:prstGeom>
            <a:solidFill>
              <a:srgbClr val="F3D3BC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371018" y="3513284"/>
              <a:ext cx="660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</a:rPr>
                <a:t>02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315" y="660677"/>
            <a:ext cx="2213040" cy="159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  <p:bldP spid="1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607060" y="976630"/>
            <a:ext cx="11144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/>
              <a:t>第四步：</a:t>
            </a:r>
            <a:r>
              <a:rPr lang="zh-CN" altLang="en-US" sz="2400" b="1">
                <a:solidFill>
                  <a:schemeClr val="accent2"/>
                </a:solidFill>
              </a:rPr>
              <a:t>点击</a:t>
            </a:r>
            <a:r>
              <a:rPr lang="zh-CN" altLang="en-US" sz="2400" b="1">
                <a:solidFill>
                  <a:schemeClr val="tx1"/>
                </a:solidFill>
              </a:rPr>
              <a:t>左侧</a:t>
            </a:r>
            <a:r>
              <a:rPr lang="zh-CN" altLang="en-US" sz="2400" b="1"/>
              <a:t>导航栏的</a:t>
            </a:r>
            <a:r>
              <a:rPr lang="zh-CN" altLang="en-US" sz="2400" b="1">
                <a:solidFill>
                  <a:schemeClr val="accent2"/>
                </a:solidFill>
              </a:rPr>
              <a:t>我的</a:t>
            </a:r>
            <a:r>
              <a:rPr lang="zh-CN" altLang="en-US" sz="2400" b="1"/>
              <a:t>按钮，显示如右图所示：</a:t>
            </a:r>
            <a:r>
              <a:rPr lang="zh-CN" altLang="en-US" sz="2400">
                <a:solidFill>
                  <a:schemeClr val="accent2"/>
                </a:solidFill>
              </a:rPr>
              <a:t>点击</a:t>
            </a:r>
            <a:r>
              <a:rPr lang="zh-CN" altLang="en-US" sz="2400" b="1">
                <a:solidFill>
                  <a:schemeClr val="accent2"/>
                </a:solidFill>
              </a:rPr>
              <a:t>个人信息修改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385" y="1444625"/>
            <a:ext cx="3592195" cy="538924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806825" y="5071745"/>
            <a:ext cx="1199515" cy="40703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2607310" y="4708525"/>
            <a:ext cx="1199515" cy="47879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965" y="1377950"/>
            <a:ext cx="3576955" cy="5389880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6744335" y="4044315"/>
            <a:ext cx="1551305" cy="7924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416925" y="4220210"/>
            <a:ext cx="2750820" cy="30797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11014075" y="3296285"/>
            <a:ext cx="417830" cy="84709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285" y="1437005"/>
            <a:ext cx="4645025" cy="5393055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607060" y="976630"/>
            <a:ext cx="111448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/>
              <a:t>第五步：</a:t>
            </a:r>
            <a:r>
              <a:rPr lang="zh-CN" altLang="en-US" sz="2400" b="1">
                <a:solidFill>
                  <a:schemeClr val="tx1"/>
                </a:solidFill>
              </a:rPr>
              <a:t>输入个人邮箱及手机号，并保存。用于接收电子票据。填写无误后，点击下方红框两次</a:t>
            </a:r>
          </a:p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</a:rPr>
              <a:t>返回主界面。</a:t>
            </a:r>
          </a:p>
        </p:txBody>
      </p:sp>
      <p:sp>
        <p:nvSpPr>
          <p:cNvPr id="4" name="矩形 3"/>
          <p:cNvSpPr/>
          <p:nvPr/>
        </p:nvSpPr>
        <p:spPr>
          <a:xfrm>
            <a:off x="2915285" y="3324225"/>
            <a:ext cx="4645025" cy="93599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91635" y="6212205"/>
            <a:ext cx="913130" cy="4286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3839210" y="6123940"/>
            <a:ext cx="0" cy="60515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30325" y="2548255"/>
            <a:ext cx="2124075" cy="51689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欠费总额</a:t>
            </a:r>
          </a:p>
        </p:txBody>
      </p:sp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63905" y="847725"/>
            <a:ext cx="103257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第六步：承接第五步，如下图所示。当前界面可显示学生目前欠费情况。</a:t>
            </a:r>
          </a:p>
        </p:txBody>
      </p:sp>
      <p:pic>
        <p:nvPicPr>
          <p:cNvPr id="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730" y="1307465"/>
            <a:ext cx="4293235" cy="55499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906645" y="3065145"/>
            <a:ext cx="1397635" cy="54991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>
            <a:off x="3575050" y="2877820"/>
            <a:ext cx="1287780" cy="35242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477385" y="4957445"/>
            <a:ext cx="4060825" cy="141986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>
            <a:endCxn id="8" idx="1"/>
          </p:cNvCxnSpPr>
          <p:nvPr/>
        </p:nvCxnSpPr>
        <p:spPr>
          <a:xfrm>
            <a:off x="3355340" y="5331460"/>
            <a:ext cx="1122045" cy="33591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330325" y="5150485"/>
            <a:ext cx="2025015" cy="51689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欠费明细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133725" y="3378200"/>
            <a:ext cx="1199515" cy="45085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交学费</a:t>
            </a:r>
          </a:p>
        </p:txBody>
      </p:sp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63905" y="847725"/>
            <a:ext cx="1032573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第七步：对欠费信息确认无误后，可点击下方红框，分别缴纳学费和教材费。例：点击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学宿费，缴纳学费。</a:t>
            </a: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640" y="1296670"/>
            <a:ext cx="4293235" cy="55499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005705" y="3856990"/>
            <a:ext cx="1045845" cy="79248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>
            <a:off x="4333240" y="3829050"/>
            <a:ext cx="660400" cy="48450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149975" y="3890010"/>
            <a:ext cx="880745" cy="79248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6513195" y="2547620"/>
            <a:ext cx="2806065" cy="130937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9385935" y="2196465"/>
            <a:ext cx="1969770" cy="45085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交教材费</a:t>
            </a:r>
          </a:p>
        </p:txBody>
      </p:sp>
      <p:sp>
        <p:nvSpPr>
          <p:cNvPr id="3" name="矩形 2"/>
          <p:cNvSpPr/>
          <p:nvPr/>
        </p:nvSpPr>
        <p:spPr>
          <a:xfrm>
            <a:off x="350520" y="2547620"/>
            <a:ext cx="2432050" cy="158496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/>
              <a:t>       </a:t>
            </a:r>
            <a:r>
              <a:rPr lang="zh-CN" altLang="en-US" sz="4000"/>
              <a:t>强调</a:t>
            </a:r>
            <a:endParaRPr lang="zh-CN" altLang="en-US" sz="2800"/>
          </a:p>
          <a:p>
            <a:pPr algn="l"/>
            <a:r>
              <a:rPr lang="zh-CN" altLang="en-US" sz="2800"/>
              <a:t>学费和教材费要分两次缴纳！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63905" y="847725"/>
            <a:ext cx="103257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第八步：核对无误后，点击屏幕下方红框</a:t>
            </a:r>
            <a:r>
              <a:rPr lang="en-US" altLang="zh-CN" sz="2400" b="1">
                <a:solidFill>
                  <a:srgbClr val="C00000"/>
                </a:solidFill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缴</a:t>
            </a:r>
            <a:r>
              <a:rPr lang="en-US" altLang="zh-CN" sz="2400" b="1">
                <a:solidFill>
                  <a:srgbClr val="C00000"/>
                </a:solidFill>
                <a:sym typeface="+mn-ea"/>
              </a:rPr>
              <a:t>”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，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进入缴费界面</a:t>
            </a:r>
          </a:p>
        </p:txBody>
      </p:sp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170" y="1308100"/>
            <a:ext cx="4645025" cy="537908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371715" y="5793740"/>
            <a:ext cx="1155065" cy="37401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8505190" y="5188585"/>
            <a:ext cx="593725" cy="5613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280670" y="814705"/>
            <a:ext cx="1184211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第九步：核对无误后，点击屏幕下方红框</a:t>
            </a:r>
            <a:r>
              <a:rPr lang="en-US" altLang="zh-CN" sz="2400" b="1">
                <a:solidFill>
                  <a:srgbClr val="C00000"/>
                </a:solidFill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缴</a:t>
            </a:r>
            <a:r>
              <a:rPr lang="en-US" altLang="zh-CN" sz="2400" b="1">
                <a:solidFill>
                  <a:srgbClr val="C00000"/>
                </a:solidFill>
                <a:sym typeface="+mn-ea"/>
              </a:rPr>
              <a:t>”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，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进入支付界面，选择下方</a:t>
            </a:r>
            <a:r>
              <a:rPr lang="en-US" altLang="zh-CN" sz="2400" b="1">
                <a:solidFill>
                  <a:srgbClr val="C00000"/>
                </a:solidFill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聚合支付</a:t>
            </a:r>
            <a:r>
              <a:rPr lang="en-US" altLang="zh-CN" sz="2400" b="1">
                <a:solidFill>
                  <a:srgbClr val="C00000"/>
                </a:solidFill>
                <a:sym typeface="+mn-ea"/>
              </a:rPr>
              <a:t>”</a:t>
            </a:r>
          </a:p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                                                                                                                                     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并点击</a:t>
            </a:r>
            <a:r>
              <a:rPr lang="en-US" altLang="zh-CN" sz="2400" b="1">
                <a:solidFill>
                  <a:srgbClr val="C00000"/>
                </a:solidFill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确认支付</a:t>
            </a:r>
            <a:r>
              <a:rPr lang="en-US" altLang="zh-CN" sz="2400" b="1">
                <a:solidFill>
                  <a:srgbClr val="C00000"/>
                </a:solidFill>
                <a:sym typeface="+mn-ea"/>
              </a:rPr>
              <a:t>”</a:t>
            </a:r>
          </a:p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                                                                                                                                      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可用微信、支付</a:t>
            </a:r>
          </a:p>
          <a:p>
            <a:r>
              <a:rPr lang="zh-CN" altLang="en-US" sz="2400" b="1">
                <a:solidFill>
                  <a:schemeClr val="tx1"/>
                </a:solidFill>
                <a:sym typeface="+mn-ea"/>
              </a:rPr>
              <a:t>                                                                                                                                    宝进行缴费。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                  </a:t>
            </a:r>
          </a:p>
        </p:txBody>
      </p:sp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05" y="1384935"/>
            <a:ext cx="4006850" cy="537908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15690" y="5870575"/>
            <a:ext cx="1155065" cy="37401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3759835" y="5210810"/>
            <a:ext cx="627380" cy="57213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390" y="1369060"/>
            <a:ext cx="3767455" cy="5394960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4785995" y="4000500"/>
            <a:ext cx="847090" cy="50609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787390" y="4088130"/>
            <a:ext cx="3872865" cy="40703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528320" y="792480"/>
            <a:ext cx="11408410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第十步：缴费成功后，返回左侧导航栏，点击</a:t>
            </a:r>
            <a:r>
              <a:rPr lang="en-US" altLang="zh-CN" sz="2400" b="1">
                <a:solidFill>
                  <a:srgbClr val="C00000"/>
                </a:solidFill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已缴费查询</a:t>
            </a:r>
            <a:r>
              <a:rPr lang="en-US" altLang="zh-CN" sz="2400" b="1">
                <a:solidFill>
                  <a:srgbClr val="C00000"/>
                </a:solidFill>
                <a:sym typeface="+mn-ea"/>
              </a:rPr>
              <a:t>”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，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可看到所有已缴费信 </a:t>
            </a:r>
          </a:p>
          <a:p>
            <a:r>
              <a:rPr lang="zh-CN" altLang="en-US" sz="2400" b="1">
                <a:solidFill>
                  <a:schemeClr val="tx1"/>
                </a:solidFill>
                <a:sym typeface="+mn-ea"/>
              </a:rPr>
              <a:t>                                                                                                                                  息，点击任意一</a:t>
            </a:r>
          </a:p>
          <a:p>
            <a:r>
              <a:rPr lang="zh-CN" altLang="en-US" sz="2400" b="1">
                <a:solidFill>
                  <a:schemeClr val="tx1"/>
                </a:solidFill>
                <a:sym typeface="+mn-ea"/>
              </a:rPr>
              <a:t>                                                                                                                                   条缴费记录，</a:t>
            </a:r>
          </a:p>
          <a:p>
            <a:r>
              <a:rPr lang="zh-CN" altLang="en-US" sz="2400" b="1">
                <a:solidFill>
                  <a:schemeClr val="tx1"/>
                </a:solidFill>
                <a:sym typeface="+mn-ea"/>
              </a:rPr>
              <a:t>                                                                                                                                   可查询相应电</a:t>
            </a:r>
          </a:p>
          <a:p>
            <a:r>
              <a:rPr lang="zh-CN" altLang="en-US" sz="2400" b="1">
                <a:solidFill>
                  <a:schemeClr val="tx1"/>
                </a:solidFill>
                <a:sym typeface="+mn-ea"/>
              </a:rPr>
              <a:t>                                                                                                                                   子发票。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65" y="1356360"/>
            <a:ext cx="3592195" cy="53892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7230" y="4088130"/>
            <a:ext cx="2498090" cy="42926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650" y="1252855"/>
            <a:ext cx="3669030" cy="5280025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4606925" y="3549015"/>
            <a:ext cx="891540" cy="53911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528320" y="792480"/>
            <a:ext cx="1140841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第十一步：</a:t>
            </a:r>
            <a:r>
              <a:rPr lang="zh-CN" sz="2400" b="1">
                <a:sym typeface="+mn-ea"/>
              </a:rPr>
              <a:t>承接第九步，显示电子票据已生成，点击查询按钮，可查询电子发票。</a:t>
            </a:r>
            <a:endParaRPr lang="zh-CN" sz="24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9" name="图片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805" y="1252855"/>
            <a:ext cx="3489960" cy="53943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837690" y="3315970"/>
            <a:ext cx="2893060" cy="3098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>
            <a:endCxn id="10" idx="1"/>
          </p:cNvCxnSpPr>
          <p:nvPr/>
        </p:nvCxnSpPr>
        <p:spPr>
          <a:xfrm>
            <a:off x="1374775" y="3251835"/>
            <a:ext cx="462915" cy="2190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210" y="1252855"/>
            <a:ext cx="4645025" cy="5081905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5457190" y="3373120"/>
            <a:ext cx="847090" cy="4953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984443" y="1086993"/>
            <a:ext cx="2299313" cy="2299313"/>
            <a:chOff x="4946343" y="1803114"/>
            <a:chExt cx="2299313" cy="2299313"/>
          </a:xfrm>
        </p:grpSpPr>
        <p:sp>
          <p:nvSpPr>
            <p:cNvPr id="5" name="PA_菱形 4"/>
            <p:cNvSpPr/>
            <p:nvPr>
              <p:custDataLst>
                <p:tags r:id="rId1"/>
              </p:custDataLst>
            </p:nvPr>
          </p:nvSpPr>
          <p:spPr>
            <a:xfrm>
              <a:off x="4946343" y="1803114"/>
              <a:ext cx="2299313" cy="2299313"/>
            </a:xfrm>
            <a:prstGeom prst="diamond">
              <a:avLst/>
            </a:prstGeom>
            <a:solidFill>
              <a:srgbClr val="F3D3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424764" y="2253299"/>
              <a:ext cx="13424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latin typeface="+mn-ea"/>
                </a:rPr>
                <a:t>01</a:t>
              </a:r>
              <a:endParaRPr lang="zh-CN" altLang="en-US" sz="8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" name="PA_菱形 4"/>
            <p:cNvSpPr/>
            <p:nvPr>
              <p:custDataLst>
                <p:tags r:id="rId2"/>
              </p:custDataLst>
            </p:nvPr>
          </p:nvSpPr>
          <p:spPr>
            <a:xfrm>
              <a:off x="5939726" y="3710238"/>
              <a:ext cx="312548" cy="31254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矩形 3"/>
          <p:cNvSpPr/>
          <p:nvPr/>
        </p:nvSpPr>
        <p:spPr>
          <a:xfrm>
            <a:off x="-6985" y="2600325"/>
            <a:ext cx="12052935" cy="23850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47370" y="5359400"/>
            <a:ext cx="11238865" cy="523240"/>
            <a:chOff x="862" y="8440"/>
            <a:chExt cx="17699" cy="824"/>
          </a:xfrm>
        </p:grpSpPr>
        <p:sp>
          <p:nvSpPr>
            <p:cNvPr id="2" name="矩形 1"/>
            <p:cNvSpPr/>
            <p:nvPr/>
          </p:nvSpPr>
          <p:spPr>
            <a:xfrm>
              <a:off x="862" y="8440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250" y="8440"/>
              <a:ext cx="364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个人信息维护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12299" y="8440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sp>
          <p:nvSpPr>
            <p:cNvPr id="67" name="矩形 66"/>
            <p:cNvSpPr/>
            <p:nvPr/>
          </p:nvSpPr>
          <p:spPr>
            <a:xfrm>
              <a:off x="16033" y="8440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8773" y="8442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7" name="直接箭头连接符 6"/>
            <p:cNvCxnSpPr>
              <a:stCxn id="2" idx="3"/>
              <a:endCxn id="62" idx="1"/>
            </p:cNvCxnSpPr>
            <p:nvPr/>
          </p:nvCxnSpPr>
          <p:spPr>
            <a:xfrm>
              <a:off x="3390" y="8851"/>
              <a:ext cx="860" cy="0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>
              <a:off x="7898" y="8853"/>
              <a:ext cx="860" cy="0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>
              <a:endCxn id="65" idx="1"/>
            </p:cNvCxnSpPr>
            <p:nvPr/>
          </p:nvCxnSpPr>
          <p:spPr>
            <a:xfrm>
              <a:off x="11260" y="8851"/>
              <a:ext cx="1039" cy="0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>
              <a:endCxn id="67" idx="1"/>
            </p:cNvCxnSpPr>
            <p:nvPr/>
          </p:nvCxnSpPr>
          <p:spPr>
            <a:xfrm>
              <a:off x="14827" y="8851"/>
              <a:ext cx="1206" cy="0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2610803" y="3623054"/>
            <a:ext cx="704659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>
                <a:solidFill>
                  <a:schemeClr val="bg1"/>
                </a:solidFill>
                <a:sym typeface="+mn-ea"/>
              </a:rPr>
              <a:t>学生电脑端使用简介</a:t>
            </a:r>
            <a:endParaRPr lang="zh-CN" altLang="en-US" sz="60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14"/>
          <p:cNvSpPr>
            <a:spLocks noEditPoints="1"/>
          </p:cNvSpPr>
          <p:nvPr/>
        </p:nvSpPr>
        <p:spPr>
          <a:xfrm>
            <a:off x="5148580" y="2136775"/>
            <a:ext cx="22225" cy="435610"/>
          </a:xfrm>
          <a:custGeom>
            <a:avLst/>
            <a:gdLst>
              <a:gd name="txL" fmla="*/ 0 w 4"/>
              <a:gd name="txT" fmla="*/ 0 h 80"/>
              <a:gd name="txR" fmla="*/ 4 w 4"/>
              <a:gd name="txB" fmla="*/ 80 h 80"/>
            </a:gdLst>
            <a:ahLst/>
            <a:cxnLst>
              <a:cxn ang="0">
                <a:pos x="0" y="463550"/>
              </a:cxn>
              <a:cxn ang="0">
                <a:pos x="0" y="463550"/>
              </a:cxn>
              <a:cxn ang="0">
                <a:pos x="0" y="463550"/>
              </a:cxn>
              <a:cxn ang="0">
                <a:pos x="0" y="463550"/>
              </a:cxn>
              <a:cxn ang="0">
                <a:pos x="0" y="0"/>
              </a:cxn>
              <a:cxn ang="0">
                <a:pos x="0" y="0"/>
              </a:cxn>
              <a:cxn ang="0">
                <a:pos x="23813" y="0"/>
              </a:cxn>
              <a:cxn ang="0">
                <a:pos x="0" y="0"/>
              </a:cxn>
            </a:cxnLst>
            <a:rect l="txL" t="txT" r="txR" b="txB"/>
            <a:pathLst>
              <a:path w="4" h="80">
                <a:moveTo>
                  <a:pt x="0" y="80"/>
                </a:move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0" y="80"/>
                  <a:pt x="0" y="8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3" y="0"/>
                  <a:pt x="4" y="0"/>
                </a:cubicBezTo>
                <a:cubicBezTo>
                  <a:pt x="3" y="0"/>
                  <a:pt x="1" y="0"/>
                  <a:pt x="0" y="0"/>
                </a:cubicBezTo>
              </a:path>
            </a:pathLst>
          </a:custGeom>
          <a:solidFill>
            <a:srgbClr val="EB4B89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1816"/>
          <p:cNvSpPr/>
          <p:nvPr/>
        </p:nvSpPr>
        <p:spPr>
          <a:xfrm>
            <a:off x="5154295" y="2272665"/>
            <a:ext cx="16510" cy="10160"/>
          </a:xfrm>
          <a:custGeom>
            <a:avLst/>
            <a:gdLst>
              <a:gd name="txL" fmla="*/ 0 w 11"/>
              <a:gd name="txT" fmla="*/ 0 h 7"/>
              <a:gd name="txR" fmla="*/ 11 w 11"/>
              <a:gd name="txB" fmla="*/ 7 h 7"/>
            </a:gdLst>
            <a:ahLst/>
            <a:cxnLst>
              <a:cxn ang="0">
                <a:pos x="0" y="11113"/>
              </a:cxn>
              <a:cxn ang="0">
                <a:pos x="0" y="6350"/>
              </a:cxn>
              <a:cxn ang="0">
                <a:pos x="17463" y="0"/>
              </a:cxn>
              <a:cxn ang="0">
                <a:pos x="17463" y="0"/>
              </a:cxn>
              <a:cxn ang="0">
                <a:pos x="17463" y="0"/>
              </a:cxn>
              <a:cxn ang="0">
                <a:pos x="0" y="11113"/>
              </a:cxn>
              <a:cxn ang="0">
                <a:pos x="0" y="11113"/>
              </a:cxn>
            </a:cxnLst>
            <a:rect l="txL" t="txT" r="txR" b="txB"/>
            <a:pathLst>
              <a:path w="11" h="7">
                <a:moveTo>
                  <a:pt x="0" y="7"/>
                </a:moveTo>
                <a:lnTo>
                  <a:pt x="0" y="4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lnTo>
                  <a:pt x="0" y="7"/>
                </a:lnTo>
                <a:lnTo>
                  <a:pt x="0" y="7"/>
                </a:ln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1820"/>
          <p:cNvSpPr>
            <a:spLocks noEditPoints="1"/>
          </p:cNvSpPr>
          <p:nvPr/>
        </p:nvSpPr>
        <p:spPr>
          <a:xfrm>
            <a:off x="4083685" y="3049905"/>
            <a:ext cx="213360" cy="217805"/>
          </a:xfrm>
          <a:custGeom>
            <a:avLst/>
            <a:gdLst>
              <a:gd name="txL" fmla="*/ 0 w 39"/>
              <a:gd name="txT" fmla="*/ 0 h 40"/>
              <a:gd name="txR" fmla="*/ 39 w 39"/>
              <a:gd name="txB" fmla="*/ 40 h 40"/>
            </a:gdLst>
            <a:ahLst/>
            <a:cxnLst>
              <a:cxn ang="0">
                <a:pos x="139700" y="46355"/>
              </a:cxn>
              <a:cxn ang="0">
                <a:pos x="227013" y="231775"/>
              </a:cxn>
              <a:cxn ang="0">
                <a:pos x="197909" y="115888"/>
              </a:cxn>
              <a:cxn ang="0">
                <a:pos x="139700" y="46355"/>
              </a:cxn>
              <a:cxn ang="0">
                <a:pos x="0" y="0"/>
              </a:cxn>
              <a:cxn ang="0">
                <a:pos x="0" y="0"/>
              </a:cxn>
              <a:cxn ang="0">
                <a:pos x="11642" y="0"/>
              </a:cxn>
              <a:cxn ang="0">
                <a:pos x="0" y="0"/>
              </a:cxn>
            </a:cxnLst>
            <a:rect l="txL" t="txT" r="txR" b="txB"/>
            <a:pathLst>
              <a:path w="39" h="40">
                <a:moveTo>
                  <a:pt x="24" y="8"/>
                </a:moveTo>
                <a:cubicBezTo>
                  <a:pt x="34" y="16"/>
                  <a:pt x="39" y="28"/>
                  <a:pt x="39" y="40"/>
                </a:cubicBezTo>
                <a:cubicBezTo>
                  <a:pt x="39" y="33"/>
                  <a:pt x="38" y="26"/>
                  <a:pt x="34" y="20"/>
                </a:cubicBezTo>
                <a:cubicBezTo>
                  <a:pt x="31" y="15"/>
                  <a:pt x="28" y="11"/>
                  <a:pt x="24" y="8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2" y="0"/>
                  <a:pt x="2" y="0"/>
                </a:cubicBezTo>
                <a:cubicBezTo>
                  <a:pt x="2" y="0"/>
                  <a:pt x="1" y="0"/>
                  <a:pt x="0" y="0"/>
                </a:cubicBezTo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1830"/>
          <p:cNvSpPr>
            <a:spLocks noEditPoints="1"/>
          </p:cNvSpPr>
          <p:nvPr/>
        </p:nvSpPr>
        <p:spPr>
          <a:xfrm>
            <a:off x="7400290" y="2077720"/>
            <a:ext cx="191135" cy="332740"/>
          </a:xfrm>
          <a:custGeom>
            <a:avLst/>
            <a:gdLst>
              <a:gd name="txL" fmla="*/ 0 w 35"/>
              <a:gd name="txT" fmla="*/ 0 h 61"/>
              <a:gd name="txR" fmla="*/ 35 w 35"/>
              <a:gd name="txB" fmla="*/ 61 h 61"/>
            </a:gdLst>
            <a:ahLst/>
            <a:cxnLst>
              <a:cxn ang="0">
                <a:pos x="11611" y="354012"/>
              </a:cxn>
              <a:cxn ang="0">
                <a:pos x="0" y="354012"/>
              </a:cxn>
              <a:cxn ang="0">
                <a:pos x="0" y="354012"/>
              </a:cxn>
              <a:cxn ang="0">
                <a:pos x="11611" y="354012"/>
              </a:cxn>
              <a:cxn ang="0">
                <a:pos x="156754" y="5803"/>
              </a:cxn>
              <a:cxn ang="0">
                <a:pos x="174171" y="34821"/>
              </a:cxn>
              <a:cxn ang="0">
                <a:pos x="203200" y="139283"/>
              </a:cxn>
              <a:cxn ang="0">
                <a:pos x="174171" y="34821"/>
              </a:cxn>
              <a:cxn ang="0">
                <a:pos x="156754" y="5803"/>
              </a:cxn>
              <a:cxn ang="0">
                <a:pos x="156754" y="5803"/>
              </a:cxn>
              <a:cxn ang="0">
                <a:pos x="156754" y="5803"/>
              </a:cxn>
              <a:cxn ang="0">
                <a:pos x="156754" y="5803"/>
              </a:cxn>
              <a:cxn ang="0">
                <a:pos x="150949" y="0"/>
              </a:cxn>
              <a:cxn ang="0">
                <a:pos x="156754" y="5803"/>
              </a:cxn>
              <a:cxn ang="0">
                <a:pos x="150949" y="0"/>
              </a:cxn>
              <a:cxn ang="0">
                <a:pos x="150949" y="0"/>
              </a:cxn>
              <a:cxn ang="0">
                <a:pos x="150949" y="0"/>
              </a:cxn>
              <a:cxn ang="0">
                <a:pos x="150949" y="0"/>
              </a:cxn>
              <a:cxn ang="0">
                <a:pos x="150949" y="0"/>
              </a:cxn>
              <a:cxn ang="0">
                <a:pos x="150949" y="0"/>
              </a:cxn>
              <a:cxn ang="0">
                <a:pos x="150949" y="0"/>
              </a:cxn>
            </a:cxnLst>
            <a:rect l="txL" t="txT" r="txR" b="txB"/>
            <a:pathLst>
              <a:path w="35" h="61">
                <a:moveTo>
                  <a:pt x="2" y="61"/>
                </a:moveTo>
                <a:cubicBezTo>
                  <a:pt x="1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1" y="61"/>
                  <a:pt x="2" y="61"/>
                </a:cubicBezTo>
                <a:moveTo>
                  <a:pt x="27" y="1"/>
                </a:moveTo>
                <a:cubicBezTo>
                  <a:pt x="28" y="3"/>
                  <a:pt x="29" y="4"/>
                  <a:pt x="30" y="6"/>
                </a:cubicBezTo>
                <a:cubicBezTo>
                  <a:pt x="34" y="12"/>
                  <a:pt x="35" y="18"/>
                  <a:pt x="35" y="24"/>
                </a:cubicBezTo>
                <a:cubicBezTo>
                  <a:pt x="35" y="18"/>
                  <a:pt x="34" y="12"/>
                  <a:pt x="30" y="6"/>
                </a:cubicBezTo>
                <a:cubicBezTo>
                  <a:pt x="29" y="4"/>
                  <a:pt x="28" y="3"/>
                  <a:pt x="27" y="1"/>
                </a:cubicBezTo>
                <a:moveTo>
                  <a:pt x="27" y="1"/>
                </a:moveTo>
                <a:cubicBezTo>
                  <a:pt x="27" y="1"/>
                  <a:pt x="27" y="1"/>
                  <a:pt x="27" y="1"/>
                </a:cubicBezTo>
                <a:cubicBezTo>
                  <a:pt x="27" y="1"/>
                  <a:pt x="27" y="1"/>
                  <a:pt x="27" y="1"/>
                </a:cubicBezTo>
                <a:moveTo>
                  <a:pt x="26" y="0"/>
                </a:moveTo>
                <a:cubicBezTo>
                  <a:pt x="27" y="1"/>
                  <a:pt x="27" y="1"/>
                  <a:pt x="27" y="1"/>
                </a:cubicBezTo>
                <a:cubicBezTo>
                  <a:pt x="27" y="1"/>
                  <a:pt x="27" y="1"/>
                  <a:pt x="26" y="0"/>
                </a:cubicBezTo>
                <a:moveTo>
                  <a:pt x="26" y="0"/>
                </a:move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moveTo>
                  <a:pt x="26" y="0"/>
                </a:move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1835"/>
          <p:cNvSpPr>
            <a:spLocks noEditPoints="1"/>
          </p:cNvSpPr>
          <p:nvPr/>
        </p:nvSpPr>
        <p:spPr>
          <a:xfrm>
            <a:off x="5078095" y="4171950"/>
            <a:ext cx="191135" cy="227965"/>
          </a:xfrm>
          <a:custGeom>
            <a:avLst/>
            <a:gdLst>
              <a:gd name="txL" fmla="*/ 0 w 35"/>
              <a:gd name="txT" fmla="*/ 0 h 42"/>
              <a:gd name="txR" fmla="*/ 35 w 35"/>
              <a:gd name="txB" fmla="*/ 42 h 42"/>
            </a:gdLst>
            <a:ahLst/>
            <a:cxnLst>
              <a:cxn ang="0">
                <a:pos x="203200" y="52047"/>
              </a:cxn>
              <a:cxn ang="0">
                <a:pos x="174171" y="138793"/>
              </a:cxn>
              <a:cxn ang="0">
                <a:pos x="0" y="242887"/>
              </a:cxn>
              <a:cxn ang="0">
                <a:pos x="0" y="242887"/>
              </a:cxn>
              <a:cxn ang="0">
                <a:pos x="98697" y="213972"/>
              </a:cxn>
              <a:cxn ang="0">
                <a:pos x="203200" y="52047"/>
              </a:cxn>
              <a:cxn ang="0">
                <a:pos x="203200" y="46264"/>
              </a:cxn>
              <a:cxn ang="0">
                <a:pos x="203200" y="52047"/>
              </a:cxn>
              <a:cxn ang="0">
                <a:pos x="203200" y="46264"/>
              </a:cxn>
              <a:cxn ang="0">
                <a:pos x="203200" y="40481"/>
              </a:cxn>
              <a:cxn ang="0">
                <a:pos x="203200" y="46264"/>
              </a:cxn>
              <a:cxn ang="0">
                <a:pos x="203200" y="40481"/>
              </a:cxn>
              <a:cxn ang="0">
                <a:pos x="203200" y="40481"/>
              </a:cxn>
              <a:cxn ang="0">
                <a:pos x="203200" y="40481"/>
              </a:cxn>
              <a:cxn ang="0">
                <a:pos x="203200" y="40481"/>
              </a:cxn>
              <a:cxn ang="0">
                <a:pos x="203200" y="34698"/>
              </a:cxn>
              <a:cxn ang="0">
                <a:pos x="203200" y="34698"/>
              </a:cxn>
              <a:cxn ang="0">
                <a:pos x="203200" y="34698"/>
              </a:cxn>
              <a:cxn ang="0">
                <a:pos x="203200" y="28915"/>
              </a:cxn>
              <a:cxn ang="0">
                <a:pos x="203200" y="28915"/>
              </a:cxn>
              <a:cxn ang="0">
                <a:pos x="203200" y="28915"/>
              </a:cxn>
              <a:cxn ang="0">
                <a:pos x="203200" y="23132"/>
              </a:cxn>
              <a:cxn ang="0">
                <a:pos x="203200" y="23132"/>
              </a:cxn>
              <a:cxn ang="0">
                <a:pos x="203200" y="23132"/>
              </a:cxn>
              <a:cxn ang="0">
                <a:pos x="203200" y="17349"/>
              </a:cxn>
              <a:cxn ang="0">
                <a:pos x="203200" y="23132"/>
              </a:cxn>
              <a:cxn ang="0">
                <a:pos x="203200" y="17349"/>
              </a:cxn>
              <a:cxn ang="0">
                <a:pos x="203200" y="11566"/>
              </a:cxn>
              <a:cxn ang="0">
                <a:pos x="203200" y="17349"/>
              </a:cxn>
              <a:cxn ang="0">
                <a:pos x="203200" y="11566"/>
              </a:cxn>
              <a:cxn ang="0">
                <a:pos x="203200" y="5783"/>
              </a:cxn>
              <a:cxn ang="0">
                <a:pos x="203200" y="11566"/>
              </a:cxn>
              <a:cxn ang="0">
                <a:pos x="203200" y="5783"/>
              </a:cxn>
              <a:cxn ang="0">
                <a:pos x="203200" y="5783"/>
              </a:cxn>
              <a:cxn ang="0">
                <a:pos x="203200" y="5783"/>
              </a:cxn>
              <a:cxn ang="0">
                <a:pos x="203200" y="5783"/>
              </a:cxn>
              <a:cxn ang="0">
                <a:pos x="203200" y="0"/>
              </a:cxn>
              <a:cxn ang="0">
                <a:pos x="203200" y="0"/>
              </a:cxn>
              <a:cxn ang="0">
                <a:pos x="203200" y="0"/>
              </a:cxn>
            </a:cxnLst>
            <a:rect l="txL" t="txT" r="txR" b="txB"/>
            <a:pathLst>
              <a:path w="35" h="42">
                <a:moveTo>
                  <a:pt x="35" y="9"/>
                </a:moveTo>
                <a:cubicBezTo>
                  <a:pt x="34" y="14"/>
                  <a:pt x="33" y="19"/>
                  <a:pt x="30" y="24"/>
                </a:cubicBezTo>
                <a:cubicBezTo>
                  <a:pt x="24" y="35"/>
                  <a:pt x="12" y="41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5" y="42"/>
                  <a:pt x="11" y="40"/>
                  <a:pt x="17" y="37"/>
                </a:cubicBezTo>
                <a:cubicBezTo>
                  <a:pt x="27" y="31"/>
                  <a:pt x="34" y="20"/>
                  <a:pt x="35" y="9"/>
                </a:cubicBezTo>
                <a:moveTo>
                  <a:pt x="35" y="8"/>
                </a:moveTo>
                <a:cubicBezTo>
                  <a:pt x="35" y="8"/>
                  <a:pt x="35" y="9"/>
                  <a:pt x="35" y="9"/>
                </a:cubicBezTo>
                <a:cubicBezTo>
                  <a:pt x="35" y="9"/>
                  <a:pt x="35" y="8"/>
                  <a:pt x="35" y="8"/>
                </a:cubicBezTo>
                <a:moveTo>
                  <a:pt x="35" y="7"/>
                </a:moveTo>
                <a:cubicBezTo>
                  <a:pt x="35" y="8"/>
                  <a:pt x="35" y="8"/>
                  <a:pt x="35" y="8"/>
                </a:cubicBezTo>
                <a:cubicBezTo>
                  <a:pt x="35" y="8"/>
                  <a:pt x="35" y="8"/>
                  <a:pt x="35" y="7"/>
                </a:cubicBezTo>
                <a:moveTo>
                  <a:pt x="35" y="7"/>
                </a:moveTo>
                <a:cubicBezTo>
                  <a:pt x="35" y="7"/>
                  <a:pt x="35" y="7"/>
                  <a:pt x="35" y="7"/>
                </a:cubicBezTo>
                <a:cubicBezTo>
                  <a:pt x="35" y="7"/>
                  <a:pt x="35" y="7"/>
                  <a:pt x="35" y="7"/>
                </a:cubicBezTo>
                <a:moveTo>
                  <a:pt x="35" y="6"/>
                </a:move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moveTo>
                  <a:pt x="35" y="5"/>
                </a:moveTo>
                <a:cubicBezTo>
                  <a:pt x="35" y="5"/>
                  <a:pt x="35" y="5"/>
                  <a:pt x="35" y="5"/>
                </a:cubicBezTo>
                <a:cubicBezTo>
                  <a:pt x="35" y="5"/>
                  <a:pt x="35" y="5"/>
                  <a:pt x="35" y="5"/>
                </a:cubicBezTo>
                <a:moveTo>
                  <a:pt x="35" y="4"/>
                </a:move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moveTo>
                  <a:pt x="35" y="3"/>
                </a:moveTo>
                <a:cubicBezTo>
                  <a:pt x="35" y="3"/>
                  <a:pt x="35" y="3"/>
                  <a:pt x="35" y="4"/>
                </a:cubicBezTo>
                <a:cubicBezTo>
                  <a:pt x="35" y="3"/>
                  <a:pt x="35" y="3"/>
                  <a:pt x="35" y="3"/>
                </a:cubicBezTo>
                <a:moveTo>
                  <a:pt x="35" y="2"/>
                </a:moveTo>
                <a:cubicBezTo>
                  <a:pt x="35" y="2"/>
                  <a:pt x="35" y="3"/>
                  <a:pt x="35" y="3"/>
                </a:cubicBezTo>
                <a:cubicBezTo>
                  <a:pt x="35" y="3"/>
                  <a:pt x="35" y="2"/>
                  <a:pt x="35" y="2"/>
                </a:cubicBezTo>
                <a:moveTo>
                  <a:pt x="35" y="1"/>
                </a:move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1"/>
                </a:cubicBezTo>
                <a:moveTo>
                  <a:pt x="35" y="1"/>
                </a:move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moveTo>
                  <a:pt x="35" y="0"/>
                </a:moveTo>
                <a:cubicBezTo>
                  <a:pt x="35" y="0"/>
                  <a:pt x="35" y="0"/>
                  <a:pt x="35" y="0"/>
                </a:cubicBezTo>
                <a:cubicBezTo>
                  <a:pt x="35" y="0"/>
                  <a:pt x="35" y="0"/>
                  <a:pt x="35" y="0"/>
                </a:cubicBezTo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1840"/>
          <p:cNvSpPr/>
          <p:nvPr/>
        </p:nvSpPr>
        <p:spPr>
          <a:xfrm>
            <a:off x="8406130" y="3965575"/>
            <a:ext cx="97155" cy="28575"/>
          </a:xfrm>
          <a:custGeom>
            <a:avLst/>
            <a:gdLst>
              <a:gd name="txL" fmla="*/ 0 w 18"/>
              <a:gd name="txT" fmla="*/ 0 h 5"/>
              <a:gd name="txR" fmla="*/ 18 w 18"/>
              <a:gd name="txB" fmla="*/ 5 h 5"/>
            </a:gdLst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03188" y="30163"/>
              </a:cxn>
              <a:cxn ang="0">
                <a:pos x="0" y="0"/>
              </a:cxn>
            </a:cxnLst>
            <a:rect l="txL" t="txT" r="txR" b="txB"/>
            <a:pathLst>
              <a:path w="18" h="5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7" y="0"/>
                  <a:pt x="13" y="2"/>
                  <a:pt x="18" y="5"/>
                </a:cubicBezTo>
                <a:cubicBezTo>
                  <a:pt x="13" y="2"/>
                  <a:pt x="7" y="0"/>
                  <a:pt x="0" y="0"/>
                </a:cubicBezTo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1842"/>
          <p:cNvSpPr/>
          <p:nvPr/>
        </p:nvSpPr>
        <p:spPr>
          <a:xfrm>
            <a:off x="8406130" y="4064000"/>
            <a:ext cx="141605" cy="191135"/>
          </a:xfrm>
          <a:custGeom>
            <a:avLst/>
            <a:gdLst>
              <a:gd name="txL" fmla="*/ 0 w 26"/>
              <a:gd name="txT" fmla="*/ 0 h 35"/>
              <a:gd name="txR" fmla="*/ 26 w 26"/>
              <a:gd name="txB" fmla="*/ 35 h 35"/>
            </a:gdLst>
            <a:ahLst/>
            <a:cxnLst>
              <a:cxn ang="0">
                <a:pos x="40603" y="81280"/>
              </a:cxn>
              <a:cxn ang="0">
                <a:pos x="34803" y="23223"/>
              </a:cxn>
              <a:cxn ang="0">
                <a:pos x="98608" y="40640"/>
              </a:cxn>
              <a:cxn ang="0">
                <a:pos x="87007" y="116114"/>
              </a:cxn>
              <a:cxn ang="0">
                <a:pos x="116009" y="185783"/>
              </a:cxn>
              <a:cxn ang="0">
                <a:pos x="69606" y="127726"/>
              </a:cxn>
              <a:cxn ang="0">
                <a:pos x="40603" y="81280"/>
              </a:cxn>
            </a:cxnLst>
            <a:rect l="txL" t="txT" r="txR" b="txB"/>
            <a:pathLst>
              <a:path w="26" h="35">
                <a:moveTo>
                  <a:pt x="7" y="14"/>
                </a:moveTo>
                <a:cubicBezTo>
                  <a:pt x="7" y="14"/>
                  <a:pt x="0" y="9"/>
                  <a:pt x="6" y="4"/>
                </a:cubicBezTo>
                <a:cubicBezTo>
                  <a:pt x="12" y="0"/>
                  <a:pt x="21" y="1"/>
                  <a:pt x="17" y="7"/>
                </a:cubicBezTo>
                <a:cubicBezTo>
                  <a:pt x="13" y="13"/>
                  <a:pt x="12" y="17"/>
                  <a:pt x="15" y="20"/>
                </a:cubicBezTo>
                <a:cubicBezTo>
                  <a:pt x="19" y="23"/>
                  <a:pt x="26" y="29"/>
                  <a:pt x="20" y="32"/>
                </a:cubicBezTo>
                <a:cubicBezTo>
                  <a:pt x="13" y="35"/>
                  <a:pt x="13" y="25"/>
                  <a:pt x="12" y="22"/>
                </a:cubicBezTo>
                <a:cubicBezTo>
                  <a:pt x="10" y="18"/>
                  <a:pt x="9" y="16"/>
                  <a:pt x="7" y="14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1843"/>
          <p:cNvSpPr/>
          <p:nvPr/>
        </p:nvSpPr>
        <p:spPr>
          <a:xfrm>
            <a:off x="8406130" y="4027170"/>
            <a:ext cx="49530" cy="43180"/>
          </a:xfrm>
          <a:custGeom>
            <a:avLst/>
            <a:gdLst>
              <a:gd name="txL" fmla="*/ 0 w 9"/>
              <a:gd name="txT" fmla="*/ 0 h 8"/>
              <a:gd name="txR" fmla="*/ 9 w 9"/>
              <a:gd name="txB" fmla="*/ 8 h 8"/>
            </a:gdLst>
            <a:ahLst/>
            <a:cxnLst>
              <a:cxn ang="0">
                <a:pos x="46566" y="28773"/>
              </a:cxn>
              <a:cxn ang="0">
                <a:pos x="23283" y="40282"/>
              </a:cxn>
              <a:cxn ang="0">
                <a:pos x="5821" y="17264"/>
              </a:cxn>
              <a:cxn ang="0">
                <a:pos x="34925" y="0"/>
              </a:cxn>
              <a:cxn ang="0">
                <a:pos x="46566" y="28773"/>
              </a:cxn>
            </a:cxnLst>
            <a:rect l="txL" t="txT" r="txR" b="txB"/>
            <a:pathLst>
              <a:path w="9" h="8">
                <a:moveTo>
                  <a:pt x="8" y="5"/>
                </a:moveTo>
                <a:cubicBezTo>
                  <a:pt x="7" y="7"/>
                  <a:pt x="5" y="8"/>
                  <a:pt x="4" y="7"/>
                </a:cubicBezTo>
                <a:cubicBezTo>
                  <a:pt x="2" y="7"/>
                  <a:pt x="0" y="5"/>
                  <a:pt x="1" y="3"/>
                </a:cubicBezTo>
                <a:cubicBezTo>
                  <a:pt x="2" y="1"/>
                  <a:pt x="4" y="0"/>
                  <a:pt x="6" y="0"/>
                </a:cubicBezTo>
                <a:cubicBezTo>
                  <a:pt x="8" y="1"/>
                  <a:pt x="9" y="3"/>
                  <a:pt x="8" y="5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844"/>
          <p:cNvSpPr/>
          <p:nvPr/>
        </p:nvSpPr>
        <p:spPr>
          <a:xfrm>
            <a:off x="8406130" y="4043680"/>
            <a:ext cx="16510" cy="20955"/>
          </a:xfrm>
          <a:custGeom>
            <a:avLst/>
            <a:gdLst>
              <a:gd name="txL" fmla="*/ 0 w 3"/>
              <a:gd name="txT" fmla="*/ 0 h 4"/>
              <a:gd name="txR" fmla="*/ 3 w 3"/>
              <a:gd name="txB" fmla="*/ 4 h 4"/>
            </a:gdLst>
            <a:ahLst/>
            <a:cxnLst>
              <a:cxn ang="0">
                <a:pos x="17463" y="11113"/>
              </a:cxn>
              <a:cxn ang="0">
                <a:pos x="11642" y="22225"/>
              </a:cxn>
              <a:cxn ang="0">
                <a:pos x="0" y="11113"/>
              </a:cxn>
              <a:cxn ang="0">
                <a:pos x="5821" y="0"/>
              </a:cxn>
              <a:cxn ang="0">
                <a:pos x="17463" y="11113"/>
              </a:cxn>
            </a:cxnLst>
            <a:rect l="txL" t="txT" r="txR" b="txB"/>
            <a:pathLst>
              <a:path w="3" h="4">
                <a:moveTo>
                  <a:pt x="3" y="2"/>
                </a:moveTo>
                <a:cubicBezTo>
                  <a:pt x="3" y="3"/>
                  <a:pt x="3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1"/>
                  <a:pt x="3" y="2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845"/>
          <p:cNvSpPr/>
          <p:nvPr/>
        </p:nvSpPr>
        <p:spPr>
          <a:xfrm>
            <a:off x="8406130" y="4053840"/>
            <a:ext cx="22225" cy="20955"/>
          </a:xfrm>
          <a:custGeom>
            <a:avLst/>
            <a:gdLst>
              <a:gd name="txL" fmla="*/ 0 w 4"/>
              <a:gd name="txT" fmla="*/ 0 h 4"/>
              <a:gd name="txR" fmla="*/ 4 w 4"/>
              <a:gd name="txB" fmla="*/ 4 h 4"/>
            </a:gdLst>
            <a:ahLst/>
            <a:cxnLst>
              <a:cxn ang="0">
                <a:pos x="17859" y="5556"/>
              </a:cxn>
              <a:cxn ang="0">
                <a:pos x="11906" y="22225"/>
              </a:cxn>
              <a:cxn ang="0">
                <a:pos x="5953" y="16669"/>
              </a:cxn>
              <a:cxn ang="0">
                <a:pos x="5953" y="0"/>
              </a:cxn>
              <a:cxn ang="0">
                <a:pos x="17859" y="5556"/>
              </a:cxn>
            </a:cxnLst>
            <a:rect l="txL" t="txT" r="txR" b="txB"/>
            <a:pathLst>
              <a:path w="4" h="4">
                <a:moveTo>
                  <a:pt x="3" y="1"/>
                </a:moveTo>
                <a:cubicBezTo>
                  <a:pt x="4" y="2"/>
                  <a:pt x="3" y="3"/>
                  <a:pt x="2" y="4"/>
                </a:cubicBezTo>
                <a:cubicBezTo>
                  <a:pt x="2" y="4"/>
                  <a:pt x="1" y="3"/>
                  <a:pt x="1" y="3"/>
                </a:cubicBezTo>
                <a:cubicBezTo>
                  <a:pt x="0" y="2"/>
                  <a:pt x="0" y="1"/>
                  <a:pt x="1" y="0"/>
                </a:cubicBezTo>
                <a:cubicBezTo>
                  <a:pt x="2" y="0"/>
                  <a:pt x="3" y="1"/>
                  <a:pt x="3" y="1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846"/>
          <p:cNvSpPr/>
          <p:nvPr/>
        </p:nvSpPr>
        <p:spPr>
          <a:xfrm>
            <a:off x="8406130" y="4070350"/>
            <a:ext cx="22225" cy="16510"/>
          </a:xfrm>
          <a:custGeom>
            <a:avLst/>
            <a:gdLst>
              <a:gd name="txL" fmla="*/ 0 w 4"/>
              <a:gd name="txT" fmla="*/ 0 h 3"/>
              <a:gd name="txR" fmla="*/ 4 w 4"/>
              <a:gd name="txB" fmla="*/ 3 h 3"/>
            </a:gdLst>
            <a:ahLst/>
            <a:cxnLst>
              <a:cxn ang="0">
                <a:pos x="17860" y="5821"/>
              </a:cxn>
              <a:cxn ang="0">
                <a:pos x="17860" y="17463"/>
              </a:cxn>
              <a:cxn ang="0">
                <a:pos x="0" y="11642"/>
              </a:cxn>
              <a:cxn ang="0">
                <a:pos x="5953" y="0"/>
              </a:cxn>
              <a:cxn ang="0">
                <a:pos x="17860" y="5821"/>
              </a:cxn>
            </a:cxnLst>
            <a:rect l="txL" t="txT" r="txR" b="txB"/>
            <a:pathLst>
              <a:path w="4" h="3">
                <a:moveTo>
                  <a:pt x="3" y="1"/>
                </a:moveTo>
                <a:cubicBezTo>
                  <a:pt x="4" y="2"/>
                  <a:pt x="3" y="3"/>
                  <a:pt x="3" y="3"/>
                </a:cubicBezTo>
                <a:cubicBezTo>
                  <a:pt x="2" y="3"/>
                  <a:pt x="1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0"/>
                  <a:pt x="3" y="1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847"/>
          <p:cNvSpPr/>
          <p:nvPr/>
        </p:nvSpPr>
        <p:spPr>
          <a:xfrm>
            <a:off x="8406130" y="4086860"/>
            <a:ext cx="22225" cy="10160"/>
          </a:xfrm>
          <a:custGeom>
            <a:avLst/>
            <a:gdLst>
              <a:gd name="txL" fmla="*/ 0 w 4"/>
              <a:gd name="txT" fmla="*/ 0 h 2"/>
              <a:gd name="txR" fmla="*/ 4 w 4"/>
              <a:gd name="txB" fmla="*/ 2 h 2"/>
            </a:gdLst>
            <a:ahLst/>
            <a:cxnLst>
              <a:cxn ang="0">
                <a:pos x="17859" y="0"/>
              </a:cxn>
              <a:cxn ang="0">
                <a:pos x="17859" y="11112"/>
              </a:cxn>
              <a:cxn ang="0">
                <a:pos x="5953" y="11112"/>
              </a:cxn>
              <a:cxn ang="0">
                <a:pos x="5953" y="0"/>
              </a:cxn>
              <a:cxn ang="0">
                <a:pos x="17859" y="0"/>
              </a:cxn>
            </a:cxnLst>
            <a:rect l="txL" t="txT" r="txR" b="txB"/>
            <a:pathLst>
              <a:path w="4" h="2">
                <a:moveTo>
                  <a:pt x="3" y="0"/>
                </a:moveTo>
                <a:cubicBezTo>
                  <a:pt x="3" y="1"/>
                  <a:pt x="4" y="1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1"/>
                  <a:pt x="0" y="0"/>
                  <a:pt x="1" y="0"/>
                </a:cubicBezTo>
                <a:cubicBezTo>
                  <a:pt x="1" y="0"/>
                  <a:pt x="2" y="0"/>
                  <a:pt x="3" y="0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850"/>
          <p:cNvSpPr/>
          <p:nvPr/>
        </p:nvSpPr>
        <p:spPr>
          <a:xfrm>
            <a:off x="8406130" y="4107815"/>
            <a:ext cx="20955" cy="22225"/>
          </a:xfrm>
          <a:custGeom>
            <a:avLst/>
            <a:gdLst>
              <a:gd name="txL" fmla="*/ 0 w 4"/>
              <a:gd name="txT" fmla="*/ 0 h 4"/>
              <a:gd name="txR" fmla="*/ 4 w 4"/>
              <a:gd name="txB" fmla="*/ 4 h 4"/>
            </a:gdLst>
            <a:ahLst/>
            <a:cxnLst>
              <a:cxn ang="0">
                <a:pos x="5556" y="11906"/>
              </a:cxn>
              <a:cxn ang="0">
                <a:pos x="11113" y="23812"/>
              </a:cxn>
              <a:cxn ang="0">
                <a:pos x="22225" y="11906"/>
              </a:cxn>
              <a:cxn ang="0">
                <a:pos x="11113" y="0"/>
              </a:cxn>
              <a:cxn ang="0">
                <a:pos x="5556" y="11906"/>
              </a:cxn>
            </a:cxnLst>
            <a:rect l="txL" t="txT" r="txR" b="txB"/>
            <a:pathLst>
              <a:path w="4" h="4">
                <a:moveTo>
                  <a:pt x="1" y="2"/>
                </a:move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2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1" y="0"/>
                  <a:pt x="1" y="2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851"/>
          <p:cNvSpPr/>
          <p:nvPr/>
        </p:nvSpPr>
        <p:spPr>
          <a:xfrm>
            <a:off x="8406130" y="4119245"/>
            <a:ext cx="22225" cy="16510"/>
          </a:xfrm>
          <a:custGeom>
            <a:avLst/>
            <a:gdLst>
              <a:gd name="txL" fmla="*/ 0 w 4"/>
              <a:gd name="txT" fmla="*/ 0 h 3"/>
              <a:gd name="txR" fmla="*/ 4 w 4"/>
              <a:gd name="txB" fmla="*/ 3 h 3"/>
            </a:gdLst>
            <a:ahLst/>
            <a:cxnLst>
              <a:cxn ang="0">
                <a:pos x="5953" y="5821"/>
              </a:cxn>
              <a:cxn ang="0">
                <a:pos x="11907" y="17462"/>
              </a:cxn>
              <a:cxn ang="0">
                <a:pos x="17860" y="11641"/>
              </a:cxn>
              <a:cxn ang="0">
                <a:pos x="17860" y="0"/>
              </a:cxn>
              <a:cxn ang="0">
                <a:pos x="5953" y="5821"/>
              </a:cxn>
            </a:cxnLst>
            <a:rect l="txL" t="txT" r="txR" b="txB"/>
            <a:pathLst>
              <a:path w="4" h="3">
                <a:moveTo>
                  <a:pt x="1" y="1"/>
                </a:moveTo>
                <a:cubicBezTo>
                  <a:pt x="0" y="2"/>
                  <a:pt x="1" y="3"/>
                  <a:pt x="2" y="3"/>
                </a:cubicBezTo>
                <a:cubicBezTo>
                  <a:pt x="2" y="3"/>
                  <a:pt x="3" y="3"/>
                  <a:pt x="3" y="2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852"/>
          <p:cNvSpPr/>
          <p:nvPr/>
        </p:nvSpPr>
        <p:spPr>
          <a:xfrm>
            <a:off x="8406130" y="4130040"/>
            <a:ext cx="22225" cy="22225"/>
          </a:xfrm>
          <a:custGeom>
            <a:avLst/>
            <a:gdLst>
              <a:gd name="txL" fmla="*/ 0 w 4"/>
              <a:gd name="txT" fmla="*/ 0 h 4"/>
              <a:gd name="txR" fmla="*/ 4 w 4"/>
              <a:gd name="txB" fmla="*/ 4 h 4"/>
            </a:gdLst>
            <a:ahLst/>
            <a:cxnLst>
              <a:cxn ang="0">
                <a:pos x="5953" y="5953"/>
              </a:cxn>
              <a:cxn ang="0">
                <a:pos x="5953" y="17860"/>
              </a:cxn>
              <a:cxn ang="0">
                <a:pos x="23812" y="11907"/>
              </a:cxn>
              <a:cxn ang="0">
                <a:pos x="17859" y="0"/>
              </a:cxn>
              <a:cxn ang="0">
                <a:pos x="5953" y="5953"/>
              </a:cxn>
            </a:cxnLst>
            <a:rect l="txL" t="txT" r="txR" b="txB"/>
            <a:pathLst>
              <a:path w="4" h="4">
                <a:moveTo>
                  <a:pt x="1" y="1"/>
                </a:moveTo>
                <a:cubicBezTo>
                  <a:pt x="0" y="2"/>
                  <a:pt x="1" y="3"/>
                  <a:pt x="1" y="3"/>
                </a:cubicBezTo>
                <a:cubicBezTo>
                  <a:pt x="2" y="4"/>
                  <a:pt x="3" y="3"/>
                  <a:pt x="4" y="2"/>
                </a:cubicBezTo>
                <a:cubicBezTo>
                  <a:pt x="4" y="1"/>
                  <a:pt x="4" y="1"/>
                  <a:pt x="3" y="0"/>
                </a:cubicBezTo>
                <a:cubicBezTo>
                  <a:pt x="2" y="0"/>
                  <a:pt x="1" y="0"/>
                  <a:pt x="1" y="1"/>
                </a:cubicBezTo>
                <a:close/>
              </a:path>
            </a:pathLst>
          </a:custGeom>
          <a:solidFill>
            <a:srgbClr val="EFE9EB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Freeform 1867"/>
          <p:cNvSpPr/>
          <p:nvPr/>
        </p:nvSpPr>
        <p:spPr>
          <a:xfrm>
            <a:off x="8144510" y="4206240"/>
            <a:ext cx="33020" cy="44450"/>
          </a:xfrm>
          <a:custGeom>
            <a:avLst/>
            <a:gdLst>
              <a:gd name="txL" fmla="*/ 0 w 22"/>
              <a:gd name="txT" fmla="*/ 0 h 30"/>
              <a:gd name="txR" fmla="*/ 22 w 22"/>
              <a:gd name="txB" fmla="*/ 30 h 30"/>
            </a:gdLst>
            <a:ahLst/>
            <a:cxnLst>
              <a:cxn ang="0">
                <a:pos x="12700" y="47625"/>
              </a:cxn>
              <a:cxn ang="0">
                <a:pos x="6350" y="41275"/>
              </a:cxn>
              <a:cxn ang="0">
                <a:pos x="17463" y="23813"/>
              </a:cxn>
              <a:cxn ang="0">
                <a:pos x="0" y="6350"/>
              </a:cxn>
              <a:cxn ang="0">
                <a:pos x="6350" y="0"/>
              </a:cxn>
              <a:cxn ang="0">
                <a:pos x="34925" y="23813"/>
              </a:cxn>
              <a:cxn ang="0">
                <a:pos x="12700" y="47625"/>
              </a:cxn>
            </a:cxnLst>
            <a:rect l="txL" t="txT" r="txR" b="txB"/>
            <a:pathLst>
              <a:path w="22" h="30">
                <a:moveTo>
                  <a:pt x="8" y="30"/>
                </a:moveTo>
                <a:lnTo>
                  <a:pt x="4" y="26"/>
                </a:lnTo>
                <a:lnTo>
                  <a:pt x="11" y="15"/>
                </a:lnTo>
                <a:lnTo>
                  <a:pt x="0" y="4"/>
                </a:lnTo>
                <a:lnTo>
                  <a:pt x="4" y="0"/>
                </a:lnTo>
                <a:lnTo>
                  <a:pt x="22" y="15"/>
                </a:lnTo>
                <a:lnTo>
                  <a:pt x="8" y="30"/>
                </a:lnTo>
                <a:close/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1871"/>
          <p:cNvSpPr/>
          <p:nvPr/>
        </p:nvSpPr>
        <p:spPr>
          <a:xfrm>
            <a:off x="8406130" y="2362200"/>
            <a:ext cx="33020" cy="44450"/>
          </a:xfrm>
          <a:custGeom>
            <a:avLst/>
            <a:gdLst>
              <a:gd name="txL" fmla="*/ 0 w 22"/>
              <a:gd name="txT" fmla="*/ 0 h 30"/>
              <a:gd name="txR" fmla="*/ 22 w 22"/>
              <a:gd name="txB" fmla="*/ 30 h 30"/>
            </a:gdLst>
            <a:ahLst/>
            <a:cxnLst>
              <a:cxn ang="0">
                <a:pos x="17463" y="47625"/>
              </a:cxn>
              <a:cxn ang="0">
                <a:pos x="11113" y="41275"/>
              </a:cxn>
              <a:cxn ang="0">
                <a:pos x="23813" y="17463"/>
              </a:cxn>
              <a:cxn ang="0">
                <a:pos x="0" y="6350"/>
              </a:cxn>
              <a:cxn ang="0">
                <a:pos x="6350" y="0"/>
              </a:cxn>
              <a:cxn ang="0">
                <a:pos x="34925" y="17463"/>
              </a:cxn>
              <a:cxn ang="0">
                <a:pos x="17463" y="47625"/>
              </a:cxn>
            </a:cxnLst>
            <a:rect l="txL" t="txT" r="txR" b="txB"/>
            <a:pathLst>
              <a:path w="22" h="30">
                <a:moveTo>
                  <a:pt x="11" y="30"/>
                </a:moveTo>
                <a:lnTo>
                  <a:pt x="7" y="26"/>
                </a:lnTo>
                <a:lnTo>
                  <a:pt x="15" y="11"/>
                </a:lnTo>
                <a:lnTo>
                  <a:pt x="0" y="4"/>
                </a:lnTo>
                <a:lnTo>
                  <a:pt x="4" y="0"/>
                </a:lnTo>
                <a:lnTo>
                  <a:pt x="22" y="11"/>
                </a:lnTo>
                <a:lnTo>
                  <a:pt x="11" y="30"/>
                </a:lnTo>
                <a:close/>
              </a:path>
            </a:pathLst>
          </a:custGeom>
          <a:solidFill>
            <a:srgbClr val="313A4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稻壳儿小白白(http://dwz.cn/Wu2UP)"/>
          <p:cNvSpPr>
            <a:spLocks noEditPoints="1"/>
          </p:cNvSpPr>
          <p:nvPr/>
        </p:nvSpPr>
        <p:spPr>
          <a:xfrm>
            <a:off x="3902710" y="4759325"/>
            <a:ext cx="398145" cy="346075"/>
          </a:xfrm>
          <a:custGeom>
            <a:avLst/>
            <a:gdLst/>
            <a:ahLst/>
            <a:cxnLst>
              <a:cxn ang="0">
                <a:pos x="1504033084" y="1210718036"/>
              </a:cxn>
              <a:cxn ang="0">
                <a:pos x="1406209033" y="1295467069"/>
              </a:cxn>
              <a:cxn ang="0">
                <a:pos x="1308384982" y="1210718036"/>
              </a:cxn>
              <a:cxn ang="0">
                <a:pos x="1406209033" y="1017003300"/>
              </a:cxn>
              <a:cxn ang="0">
                <a:pos x="1504033084" y="1210718036"/>
              </a:cxn>
              <a:cxn ang="0">
                <a:pos x="1357298880" y="508501650"/>
              </a:cxn>
              <a:cxn ang="0">
                <a:pos x="1357298880" y="932250541"/>
              </a:cxn>
              <a:cxn ang="0">
                <a:pos x="1406209033" y="968573684"/>
              </a:cxn>
              <a:cxn ang="0">
                <a:pos x="1455122931" y="932250541"/>
              </a:cxn>
              <a:cxn ang="0">
                <a:pos x="1455122931" y="508501650"/>
              </a:cxn>
              <a:cxn ang="0">
                <a:pos x="1406209033" y="460072034"/>
              </a:cxn>
              <a:cxn ang="0">
                <a:pos x="1357298880" y="508501650"/>
              </a:cxn>
              <a:cxn ang="0">
                <a:pos x="1393982431" y="411642418"/>
              </a:cxn>
              <a:cxn ang="0">
                <a:pos x="1271701431" y="435859089"/>
              </a:cxn>
              <a:cxn ang="0">
                <a:pos x="1271701431" y="835395035"/>
              </a:cxn>
              <a:cxn ang="0">
                <a:pos x="745901369" y="1065429189"/>
              </a:cxn>
              <a:cxn ang="0">
                <a:pos x="232331653" y="835395035"/>
              </a:cxn>
              <a:cxn ang="0">
                <a:pos x="232331653" y="435859089"/>
              </a:cxn>
              <a:cxn ang="0">
                <a:pos x="110050653" y="411642418"/>
              </a:cxn>
              <a:cxn ang="0">
                <a:pos x="0" y="278463770"/>
              </a:cxn>
              <a:cxn ang="0">
                <a:pos x="110050653" y="145285121"/>
              </a:cxn>
              <a:cxn ang="0">
                <a:pos x="721448164" y="0"/>
              </a:cxn>
              <a:cxn ang="0">
                <a:pos x="745901369" y="0"/>
              </a:cxn>
              <a:cxn ang="0">
                <a:pos x="782584920" y="0"/>
              </a:cxn>
              <a:cxn ang="0">
                <a:pos x="1393982431" y="145285121"/>
              </a:cxn>
              <a:cxn ang="0">
                <a:pos x="1504033084" y="278463770"/>
              </a:cxn>
              <a:cxn ang="0">
                <a:pos x="1393982431" y="411642418"/>
              </a:cxn>
              <a:cxn ang="0">
                <a:pos x="1173881124" y="460072034"/>
              </a:cxn>
              <a:cxn ang="0">
                <a:pos x="782584920" y="556931266"/>
              </a:cxn>
              <a:cxn ang="0">
                <a:pos x="745901369" y="556931266"/>
              </a:cxn>
              <a:cxn ang="0">
                <a:pos x="721448164" y="556931266"/>
              </a:cxn>
              <a:cxn ang="0">
                <a:pos x="330151960" y="460072034"/>
              </a:cxn>
              <a:cxn ang="0">
                <a:pos x="330151960" y="835395035"/>
              </a:cxn>
              <a:cxn ang="0">
                <a:pos x="745901369" y="968573684"/>
              </a:cxn>
              <a:cxn ang="0">
                <a:pos x="1173881124" y="835395035"/>
              </a:cxn>
              <a:cxn ang="0">
                <a:pos x="1173881124" y="460072034"/>
              </a:cxn>
              <a:cxn ang="0">
                <a:pos x="1369525482" y="326893385"/>
              </a:cxn>
              <a:cxn ang="0">
                <a:pos x="1406209033" y="278463770"/>
              </a:cxn>
              <a:cxn ang="0">
                <a:pos x="1369525482" y="230037880"/>
              </a:cxn>
              <a:cxn ang="0">
                <a:pos x="758131716" y="96855505"/>
              </a:cxn>
              <a:cxn ang="0">
                <a:pos x="745901369" y="84749033"/>
              </a:cxn>
              <a:cxn ang="0">
                <a:pos x="745901369" y="96855505"/>
              </a:cxn>
              <a:cxn ang="0">
                <a:pos x="134507602" y="230037880"/>
              </a:cxn>
              <a:cxn ang="0">
                <a:pos x="97824051" y="278463770"/>
              </a:cxn>
              <a:cxn ang="0">
                <a:pos x="134507602" y="326893385"/>
              </a:cxn>
              <a:cxn ang="0">
                <a:pos x="745901369" y="460072034"/>
              </a:cxn>
              <a:cxn ang="0">
                <a:pos x="745901369" y="460072034"/>
              </a:cxn>
              <a:cxn ang="0">
                <a:pos x="758131716" y="460072034"/>
              </a:cxn>
              <a:cxn ang="0">
                <a:pos x="1369525482" y="326893385"/>
              </a:cxn>
              <a:cxn ang="0">
                <a:pos x="1369525482" y="326893385"/>
              </a:cxn>
              <a:cxn ang="0">
                <a:pos x="1369525482" y="326893385"/>
              </a:cxn>
            </a:cxnLst>
            <a:rect l="0" t="0" r="0" b="0"/>
            <a:pathLst>
              <a:path w="123" h="107">
                <a:moveTo>
                  <a:pt x="123" y="100"/>
                </a:moveTo>
                <a:cubicBezTo>
                  <a:pt x="123" y="104"/>
                  <a:pt x="119" y="107"/>
                  <a:pt x="115" y="107"/>
                </a:cubicBezTo>
                <a:cubicBezTo>
                  <a:pt x="111" y="107"/>
                  <a:pt x="107" y="104"/>
                  <a:pt x="107" y="100"/>
                </a:cubicBezTo>
                <a:cubicBezTo>
                  <a:pt x="107" y="95"/>
                  <a:pt x="111" y="84"/>
                  <a:pt x="115" y="84"/>
                </a:cubicBezTo>
                <a:cubicBezTo>
                  <a:pt x="119" y="84"/>
                  <a:pt x="123" y="95"/>
                  <a:pt x="123" y="100"/>
                </a:cubicBezTo>
                <a:close/>
                <a:moveTo>
                  <a:pt x="111" y="42"/>
                </a:moveTo>
                <a:cubicBezTo>
                  <a:pt x="111" y="77"/>
                  <a:pt x="111" y="77"/>
                  <a:pt x="111" y="77"/>
                </a:cubicBezTo>
                <a:cubicBezTo>
                  <a:pt x="111" y="79"/>
                  <a:pt x="113" y="80"/>
                  <a:pt x="115" y="80"/>
                </a:cubicBezTo>
                <a:cubicBezTo>
                  <a:pt x="117" y="80"/>
                  <a:pt x="119" y="79"/>
                  <a:pt x="119" y="77"/>
                </a:cubicBezTo>
                <a:cubicBezTo>
                  <a:pt x="119" y="42"/>
                  <a:pt x="119" y="42"/>
                  <a:pt x="119" y="42"/>
                </a:cubicBezTo>
                <a:cubicBezTo>
                  <a:pt x="119" y="40"/>
                  <a:pt x="117" y="38"/>
                  <a:pt x="115" y="38"/>
                </a:cubicBezTo>
                <a:cubicBezTo>
                  <a:pt x="113" y="38"/>
                  <a:pt x="111" y="40"/>
                  <a:pt x="111" y="42"/>
                </a:cubicBezTo>
                <a:close/>
                <a:moveTo>
                  <a:pt x="114" y="34"/>
                </a:moveTo>
                <a:cubicBezTo>
                  <a:pt x="104" y="36"/>
                  <a:pt x="104" y="36"/>
                  <a:pt x="104" y="36"/>
                </a:cubicBezTo>
                <a:cubicBezTo>
                  <a:pt x="104" y="69"/>
                  <a:pt x="104" y="69"/>
                  <a:pt x="104" y="69"/>
                </a:cubicBezTo>
                <a:cubicBezTo>
                  <a:pt x="104" y="79"/>
                  <a:pt x="92" y="88"/>
                  <a:pt x="61" y="88"/>
                </a:cubicBezTo>
                <a:cubicBezTo>
                  <a:pt x="31" y="88"/>
                  <a:pt x="19" y="79"/>
                  <a:pt x="19" y="69"/>
                </a:cubicBezTo>
                <a:cubicBezTo>
                  <a:pt x="19" y="36"/>
                  <a:pt x="19" y="36"/>
                  <a:pt x="19" y="36"/>
                </a:cubicBezTo>
                <a:cubicBezTo>
                  <a:pt x="9" y="34"/>
                  <a:pt x="9" y="34"/>
                  <a:pt x="9" y="34"/>
                </a:cubicBezTo>
                <a:cubicBezTo>
                  <a:pt x="4" y="33"/>
                  <a:pt x="0" y="28"/>
                  <a:pt x="0" y="23"/>
                </a:cubicBezTo>
                <a:cubicBezTo>
                  <a:pt x="0" y="17"/>
                  <a:pt x="4" y="13"/>
                  <a:pt x="9" y="12"/>
                </a:cubicBezTo>
                <a:cubicBezTo>
                  <a:pt x="59" y="0"/>
                  <a:pt x="59" y="0"/>
                  <a:pt x="59" y="0"/>
                </a:cubicBezTo>
                <a:cubicBezTo>
                  <a:pt x="60" y="0"/>
                  <a:pt x="61" y="0"/>
                  <a:pt x="61" y="0"/>
                </a:cubicBezTo>
                <a:cubicBezTo>
                  <a:pt x="62" y="0"/>
                  <a:pt x="63" y="0"/>
                  <a:pt x="64" y="0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9" y="13"/>
                  <a:pt x="123" y="17"/>
                  <a:pt x="123" y="23"/>
                </a:cubicBezTo>
                <a:cubicBezTo>
                  <a:pt x="123" y="28"/>
                  <a:pt x="119" y="33"/>
                  <a:pt x="114" y="34"/>
                </a:cubicBezTo>
                <a:close/>
                <a:moveTo>
                  <a:pt x="96" y="38"/>
                </a:moveTo>
                <a:cubicBezTo>
                  <a:pt x="64" y="46"/>
                  <a:pt x="64" y="46"/>
                  <a:pt x="64" y="46"/>
                </a:cubicBezTo>
                <a:cubicBezTo>
                  <a:pt x="63" y="46"/>
                  <a:pt x="62" y="46"/>
                  <a:pt x="61" y="46"/>
                </a:cubicBezTo>
                <a:cubicBezTo>
                  <a:pt x="61" y="46"/>
                  <a:pt x="60" y="46"/>
                  <a:pt x="59" y="46"/>
                </a:cubicBezTo>
                <a:cubicBezTo>
                  <a:pt x="27" y="38"/>
                  <a:pt x="27" y="38"/>
                  <a:pt x="27" y="38"/>
                </a:cubicBezTo>
                <a:cubicBezTo>
                  <a:pt x="27" y="69"/>
                  <a:pt x="27" y="69"/>
                  <a:pt x="27" y="69"/>
                </a:cubicBezTo>
                <a:cubicBezTo>
                  <a:pt x="27" y="73"/>
                  <a:pt x="38" y="80"/>
                  <a:pt x="61" y="80"/>
                </a:cubicBezTo>
                <a:cubicBezTo>
                  <a:pt x="84" y="80"/>
                  <a:pt x="96" y="73"/>
                  <a:pt x="96" y="69"/>
                </a:cubicBezTo>
                <a:lnTo>
                  <a:pt x="96" y="38"/>
                </a:lnTo>
                <a:close/>
                <a:moveTo>
                  <a:pt x="112" y="27"/>
                </a:moveTo>
                <a:cubicBezTo>
                  <a:pt x="114" y="26"/>
                  <a:pt x="115" y="25"/>
                  <a:pt x="115" y="23"/>
                </a:cubicBezTo>
                <a:cubicBezTo>
                  <a:pt x="115" y="21"/>
                  <a:pt x="114" y="19"/>
                  <a:pt x="112" y="19"/>
                </a:cubicBezTo>
                <a:cubicBezTo>
                  <a:pt x="62" y="8"/>
                  <a:pt x="62" y="8"/>
                  <a:pt x="62" y="8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8"/>
                  <a:pt x="61" y="8"/>
                  <a:pt x="61" y="8"/>
                </a:cubicBezTo>
                <a:cubicBezTo>
                  <a:pt x="11" y="19"/>
                  <a:pt x="11" y="19"/>
                  <a:pt x="11" y="19"/>
                </a:cubicBezTo>
                <a:cubicBezTo>
                  <a:pt x="9" y="19"/>
                  <a:pt x="8" y="21"/>
                  <a:pt x="8" y="23"/>
                </a:cubicBezTo>
                <a:cubicBezTo>
                  <a:pt x="8" y="25"/>
                  <a:pt x="9" y="26"/>
                  <a:pt x="11" y="27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2" y="38"/>
                  <a:pt x="62" y="38"/>
                  <a:pt x="62" y="38"/>
                </a:cubicBezTo>
                <a:lnTo>
                  <a:pt x="112" y="27"/>
                </a:lnTo>
                <a:close/>
                <a:moveTo>
                  <a:pt x="112" y="27"/>
                </a:moveTo>
                <a:cubicBezTo>
                  <a:pt x="112" y="27"/>
                  <a:pt x="112" y="27"/>
                  <a:pt x="112" y="27"/>
                </a:cubicBezTo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9" name="Oval 5"/>
          <p:cNvSpPr>
            <a:spLocks noChangeArrowheads="1"/>
          </p:cNvSpPr>
          <p:nvPr/>
        </p:nvSpPr>
        <p:spPr bwMode="auto">
          <a:xfrm>
            <a:off x="514985" y="1353185"/>
            <a:ext cx="935990" cy="91503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1594485" y="1367790"/>
            <a:ext cx="3950335" cy="1013464"/>
            <a:chOff x="3277697" y="2163127"/>
            <a:chExt cx="1852798" cy="1013513"/>
          </a:xfrm>
        </p:grpSpPr>
        <p:sp>
          <p:nvSpPr>
            <p:cNvPr id="73" name="文本框 72"/>
            <p:cNvSpPr txBox="1"/>
            <p:nvPr/>
          </p:nvSpPr>
          <p:spPr>
            <a:xfrm>
              <a:off x="3450616" y="2163127"/>
              <a:ext cx="1554480" cy="460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>
                      <a:lumMod val="50000"/>
                    </a:schemeClr>
                  </a:solidFill>
                  <a:latin typeface="文泉驿微米黑" panose="020B0606030804020204" pitchFamily="34" charset="-122"/>
                  <a:ea typeface="文泉驿微米黑" panose="020B0606030804020204" pitchFamily="34" charset="-122"/>
                </a:rPr>
                <a:t>网址登录</a:t>
              </a: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3313936" y="2808322"/>
              <a:ext cx="1774743" cy="36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http://pay.cwc.sdufe.edu.cn/xysf/</a:t>
              </a:r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3277697" y="2680037"/>
              <a:ext cx="1852798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Oval 8"/>
          <p:cNvSpPr>
            <a:spLocks noChangeArrowheads="1"/>
          </p:cNvSpPr>
          <p:nvPr/>
        </p:nvSpPr>
        <p:spPr bwMode="auto">
          <a:xfrm>
            <a:off x="490855" y="3093720"/>
            <a:ext cx="991870" cy="82105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 dirty="0">
              <a:solidFill>
                <a:prstClr val="black"/>
              </a:solidFill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594485" y="2987675"/>
            <a:ext cx="4523739" cy="516890"/>
            <a:chOff x="3277697" y="2163127"/>
            <a:chExt cx="2163470" cy="516909"/>
          </a:xfrm>
        </p:grpSpPr>
        <p:sp>
          <p:nvSpPr>
            <p:cNvPr id="82" name="文本框 81"/>
            <p:cNvSpPr txBox="1"/>
            <p:nvPr/>
          </p:nvSpPr>
          <p:spPr>
            <a:xfrm>
              <a:off x="3313532" y="2163127"/>
              <a:ext cx="2127635" cy="460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>
                      <a:lumMod val="50000"/>
                    </a:schemeClr>
                  </a:solidFill>
                  <a:latin typeface="文泉驿微米黑" panose="020B0606030804020204" pitchFamily="34" charset="-122"/>
                  <a:ea typeface="文泉驿微米黑" panose="020B0606030804020204" pitchFamily="34" charset="-122"/>
                </a:rPr>
                <a:t>微信、支付宝扫描二维码登录</a:t>
              </a:r>
            </a:p>
          </p:txBody>
        </p:sp>
        <p:cxnSp>
          <p:nvCxnSpPr>
            <p:cNvPr id="84" name="直接连接符 83"/>
            <p:cNvCxnSpPr/>
            <p:nvPr/>
          </p:nvCxnSpPr>
          <p:spPr>
            <a:xfrm>
              <a:off x="3277697" y="2680036"/>
              <a:ext cx="2052928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图片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65" y="3675380"/>
            <a:ext cx="3211830" cy="2780030"/>
          </a:xfrm>
          <a:prstGeom prst="rect">
            <a:avLst/>
          </a:prstGeom>
        </p:spPr>
      </p:pic>
      <p:grpSp>
        <p:nvGrpSpPr>
          <p:cNvPr id="93" name="组合 92"/>
          <p:cNvGrpSpPr/>
          <p:nvPr/>
        </p:nvGrpSpPr>
        <p:grpSpPr>
          <a:xfrm>
            <a:off x="6898005" y="1338580"/>
            <a:ext cx="4126230" cy="1080770"/>
            <a:chOff x="3277697" y="2133916"/>
            <a:chExt cx="2713815" cy="1080823"/>
          </a:xfrm>
        </p:grpSpPr>
        <p:sp>
          <p:nvSpPr>
            <p:cNvPr id="94" name="文本框 93"/>
            <p:cNvSpPr txBox="1"/>
            <p:nvPr/>
          </p:nvSpPr>
          <p:spPr>
            <a:xfrm>
              <a:off x="3750118" y="2133916"/>
              <a:ext cx="1554480" cy="460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>
                      <a:lumMod val="50000"/>
                    </a:schemeClr>
                  </a:solidFill>
                  <a:latin typeface="文泉驿微米黑" panose="020B0606030804020204" pitchFamily="34" charset="-122"/>
                  <a:ea typeface="文泉驿微米黑" panose="020B0606030804020204" pitchFamily="34" charset="-122"/>
                </a:rPr>
                <a:t>百度一下</a:t>
              </a: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3476799" y="2846421"/>
              <a:ext cx="2315613" cy="36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山东财经大学校园统一支付平台</a:t>
              </a:r>
            </a:p>
          </p:txBody>
        </p:sp>
        <p:cxnSp>
          <p:nvCxnSpPr>
            <p:cNvPr id="96" name="直接连接符 95"/>
            <p:cNvCxnSpPr/>
            <p:nvPr/>
          </p:nvCxnSpPr>
          <p:spPr>
            <a:xfrm>
              <a:off x="3277697" y="2680042"/>
              <a:ext cx="2713815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文本框 96"/>
          <p:cNvSpPr txBox="1"/>
          <p:nvPr/>
        </p:nvSpPr>
        <p:spPr>
          <a:xfrm>
            <a:off x="731520" y="1346200"/>
            <a:ext cx="4730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8" name="文本框 97"/>
          <p:cNvSpPr txBox="1"/>
          <p:nvPr/>
        </p:nvSpPr>
        <p:spPr>
          <a:xfrm>
            <a:off x="731520" y="2979420"/>
            <a:ext cx="4400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100" name="组合 99"/>
          <p:cNvGrpSpPr/>
          <p:nvPr/>
        </p:nvGrpSpPr>
        <p:grpSpPr>
          <a:xfrm>
            <a:off x="5787390" y="1453515"/>
            <a:ext cx="948055" cy="1014730"/>
            <a:chOff x="12504" y="2154"/>
            <a:chExt cx="1493" cy="1523"/>
          </a:xfrm>
        </p:grpSpPr>
        <p:sp>
          <p:nvSpPr>
            <p:cNvPr id="90" name="Oval 12"/>
            <p:cNvSpPr>
              <a:spLocks noChangeArrowheads="1"/>
            </p:cNvSpPr>
            <p:nvPr/>
          </p:nvSpPr>
          <p:spPr bwMode="auto">
            <a:xfrm>
              <a:off x="12504" y="2289"/>
              <a:ext cx="1493" cy="135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12826" y="2154"/>
              <a:ext cx="658" cy="1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445" y="3504565"/>
            <a:ext cx="4802505" cy="3244850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731520" y="785495"/>
            <a:ext cx="7118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第一步：选择以下任意一种登录方式登录平台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登录界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05" y="1885950"/>
            <a:ext cx="10058400" cy="4347845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右箭头 2"/>
          <p:cNvSpPr/>
          <p:nvPr/>
        </p:nvSpPr>
        <p:spPr>
          <a:xfrm rot="7380000">
            <a:off x="6457950" y="2722245"/>
            <a:ext cx="1585595" cy="414020"/>
          </a:xfrm>
          <a:prstGeom prst="rightArrow">
            <a:avLst>
              <a:gd name="adj1" fmla="val 50000"/>
              <a:gd name="adj2" fmla="val 20766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57250" y="1083310"/>
            <a:ext cx="4048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第二步：选择证件号登录。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607060" y="976630"/>
            <a:ext cx="111448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/>
              <a:t>第三步：登陆支付平台后，</a:t>
            </a:r>
            <a:r>
              <a:rPr lang="zh-CN" altLang="en-US" sz="2400" b="1">
                <a:solidFill>
                  <a:schemeClr val="accent2"/>
                </a:solidFill>
              </a:rPr>
              <a:t>点击</a:t>
            </a:r>
            <a:r>
              <a:rPr lang="zh-CN" altLang="en-US" sz="2400" b="1"/>
              <a:t>导航栏的</a:t>
            </a:r>
            <a:r>
              <a:rPr lang="zh-CN" altLang="en-US" sz="2400" b="1">
                <a:solidFill>
                  <a:schemeClr val="accent2"/>
                </a:solidFill>
              </a:rPr>
              <a:t>个人信息</a:t>
            </a:r>
            <a:r>
              <a:rPr lang="zh-CN" altLang="en-US" sz="2400" b="1"/>
              <a:t>按钮，显示个人信息确认及维护界面。如图：</a:t>
            </a:r>
            <a:r>
              <a:rPr lang="zh-CN" altLang="en-US" sz="2400">
                <a:solidFill>
                  <a:schemeClr val="accent2"/>
                </a:solidFill>
              </a:rPr>
              <a:t>点击</a:t>
            </a:r>
            <a:r>
              <a:rPr lang="zh-CN" altLang="en-US" sz="2400" b="1">
                <a:solidFill>
                  <a:schemeClr val="accent2"/>
                </a:solidFill>
              </a:rPr>
              <a:t>个人信息修改</a:t>
            </a:r>
          </a:p>
        </p:txBody>
      </p:sp>
      <p:pic>
        <p:nvPicPr>
          <p:cNvPr id="5" name="图片 4" descr="个人信息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1901825"/>
            <a:ext cx="8844915" cy="4694555"/>
          </a:xfrm>
          <a:prstGeom prst="rect">
            <a:avLst/>
          </a:prstGeom>
        </p:spPr>
      </p:pic>
      <p:sp>
        <p:nvSpPr>
          <p:cNvPr id="2" name="右箭头 1"/>
          <p:cNvSpPr/>
          <p:nvPr/>
        </p:nvSpPr>
        <p:spPr>
          <a:xfrm rot="19560000">
            <a:off x="2238375" y="5298440"/>
            <a:ext cx="1487805" cy="392430"/>
          </a:xfrm>
          <a:prstGeom prst="rightArrow">
            <a:avLst>
              <a:gd name="adj1" fmla="val 50000"/>
              <a:gd name="adj2" fmla="val 25080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63905" y="1006475"/>
            <a:ext cx="801560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第四步：</a:t>
            </a: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输入个人邮箱与个人手机号，用于接收电子票据。</a:t>
            </a:r>
          </a:p>
        </p:txBody>
      </p:sp>
      <p:pic>
        <p:nvPicPr>
          <p:cNvPr id="11" name="图片 10" descr="个人信息修改--邮箱手机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05" y="1969135"/>
            <a:ext cx="9810750" cy="475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63905" y="847725"/>
            <a:ext cx="103257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第五步：点击导航栏“</a:t>
            </a:r>
            <a:r>
              <a:rPr lang="zh-CN" altLang="en-US" sz="2400" b="1">
                <a:solidFill>
                  <a:schemeClr val="accent2"/>
                </a:solidFill>
                <a:sym typeface="+mn-ea"/>
              </a:rPr>
              <a:t>当前费用</a:t>
            </a:r>
            <a:r>
              <a:rPr lang="zh-CN" altLang="en-US" sz="2400" b="1">
                <a:sym typeface="+mn-ea"/>
              </a:rPr>
              <a:t>”按钮，显示当前人员的所有欠费。如图</a:t>
            </a:r>
          </a:p>
        </p:txBody>
      </p:sp>
      <p:pic>
        <p:nvPicPr>
          <p:cNvPr id="2" name="图片 1" descr="欠费查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40" y="1308100"/>
            <a:ext cx="9458325" cy="5350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100"/>
          <p:cNvGrpSpPr/>
          <p:nvPr/>
        </p:nvGrpSpPr>
        <p:grpSpPr>
          <a:xfrm>
            <a:off x="763905" y="165735"/>
            <a:ext cx="11238865" cy="523240"/>
            <a:chOff x="1203" y="261"/>
            <a:chExt cx="17699" cy="824"/>
          </a:xfrm>
        </p:grpSpPr>
        <p:sp>
          <p:nvSpPr>
            <p:cNvPr id="60" name="矩形 59"/>
            <p:cNvSpPr/>
            <p:nvPr/>
          </p:nvSpPr>
          <p:spPr>
            <a:xfrm>
              <a:off x="1203" y="261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平台登录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4591" y="261"/>
              <a:ext cx="364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用户信息维护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8298" y="673"/>
              <a:ext cx="81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12640" y="261"/>
              <a:ext cx="2528" cy="8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平台缴费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3766" y="673"/>
              <a:ext cx="82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16374" y="261"/>
              <a:ext cx="2528" cy="82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电子票据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9114" y="263"/>
              <a:ext cx="2528" cy="8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60000"/>
                      <a:lumOff val="40000"/>
                    </a:scheme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欠费查询</a:t>
              </a:r>
            </a:p>
          </p:txBody>
        </p:sp>
        <p:cxnSp>
          <p:nvCxnSpPr>
            <p:cNvPr id="86" name="直接连接符 85"/>
            <p:cNvCxnSpPr>
              <a:endCxn id="65" idx="1"/>
            </p:cNvCxnSpPr>
            <p:nvPr/>
          </p:nvCxnSpPr>
          <p:spPr>
            <a:xfrm flipV="1">
              <a:off x="11654" y="672"/>
              <a:ext cx="986" cy="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endCxn id="67" idx="1"/>
            </p:cNvCxnSpPr>
            <p:nvPr/>
          </p:nvCxnSpPr>
          <p:spPr>
            <a:xfrm flipV="1">
              <a:off x="15168" y="672"/>
              <a:ext cx="1206" cy="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63905" y="847725"/>
            <a:ext cx="103257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ym typeface="+mn-ea"/>
              </a:rPr>
              <a:t>第六步：点击导航栏“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学费缴费</a:t>
            </a:r>
            <a:r>
              <a:rPr lang="zh-CN" altLang="en-US" sz="2400" b="1">
                <a:sym typeface="+mn-ea"/>
              </a:rPr>
              <a:t>”按钮，显示如图所示：</a:t>
            </a:r>
          </a:p>
        </p:txBody>
      </p:sp>
      <p:pic>
        <p:nvPicPr>
          <p:cNvPr id="3" name="图片 2" descr="当前缴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45" y="1308100"/>
            <a:ext cx="8866505" cy="5045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omb/>
      </p:transition>
    </mc:Choice>
    <mc:Fallback xmlns="">
      <p:transition spd="slow">
        <p:comb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黑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93759"/>
      </a:accent1>
      <a:accent2>
        <a:srgbClr val="F33735"/>
      </a:accent2>
      <a:accent3>
        <a:srgbClr val="AAC2AC"/>
      </a:accent3>
      <a:accent4>
        <a:srgbClr val="EBB690"/>
      </a:accent4>
      <a:accent5>
        <a:srgbClr val="0B4F76"/>
      </a:accent5>
      <a:accent6>
        <a:srgbClr val="BFBFBF"/>
      </a:accent6>
      <a:hlink>
        <a:srgbClr val="093759"/>
      </a:hlink>
      <a:folHlink>
        <a:srgbClr val="BFBFBF"/>
      </a:folHlink>
    </a:clrScheme>
    <a:fontScheme name="常用">
      <a:majorFont>
        <a:latin typeface="Calibri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973</Words>
  <Application>Microsoft Office PowerPoint</Application>
  <PresentationFormat>宽屏</PresentationFormat>
  <Paragraphs>214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等线</vt:lpstr>
      <vt:lpstr>微软雅黑</vt:lpstr>
      <vt:lpstr>微软雅黑 Light</vt:lpstr>
      <vt:lpstr>文泉驿微米黑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粉绿通用ppt</dc:title>
  <dc:creator>优品PPT</dc:creator>
  <cp:keywords>http:/www.ypppt.com</cp:keywords>
  <dc:description>http://www.ypppt.com/</dc:description>
  <cp:lastModifiedBy>SCE-hy</cp:lastModifiedBy>
  <cp:revision>433</cp:revision>
  <dcterms:created xsi:type="dcterms:W3CDTF">2016-07-03T13:52:00Z</dcterms:created>
  <dcterms:modified xsi:type="dcterms:W3CDTF">2020-01-02T02:14:12Z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